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67"/>
  </p:notesMasterIdLst>
  <p:handoutMasterIdLst>
    <p:handoutMasterId r:id="rId68"/>
  </p:handoutMasterIdLst>
  <p:sldIdLst>
    <p:sldId id="472" r:id="rId2"/>
    <p:sldId id="1192" r:id="rId3"/>
    <p:sldId id="1238" r:id="rId4"/>
    <p:sldId id="1245" r:id="rId5"/>
    <p:sldId id="1244" r:id="rId6"/>
    <p:sldId id="1247" r:id="rId7"/>
    <p:sldId id="1297" r:id="rId8"/>
    <p:sldId id="1154" r:id="rId9"/>
    <p:sldId id="1301" r:id="rId10"/>
    <p:sldId id="524" r:id="rId11"/>
    <p:sldId id="1303" r:id="rId12"/>
    <p:sldId id="1036" r:id="rId13"/>
    <p:sldId id="1305" r:id="rId14"/>
    <p:sldId id="1216" r:id="rId15"/>
    <p:sldId id="1217" r:id="rId16"/>
    <p:sldId id="1219" r:id="rId17"/>
    <p:sldId id="1220" r:id="rId18"/>
    <p:sldId id="1306" r:id="rId19"/>
    <p:sldId id="1221" r:id="rId20"/>
    <p:sldId id="1222" r:id="rId21"/>
    <p:sldId id="1223" r:id="rId22"/>
    <p:sldId id="1142" r:id="rId23"/>
    <p:sldId id="1143" r:id="rId24"/>
    <p:sldId id="1225" r:id="rId25"/>
    <p:sldId id="1226" r:id="rId26"/>
    <p:sldId id="1227" r:id="rId27"/>
    <p:sldId id="1228" r:id="rId28"/>
    <p:sldId id="1229" r:id="rId29"/>
    <p:sldId id="1230" r:id="rId30"/>
    <p:sldId id="1235" r:id="rId31"/>
    <p:sldId id="1308" r:id="rId32"/>
    <p:sldId id="1287" r:id="rId33"/>
    <p:sldId id="1292" r:id="rId34"/>
    <p:sldId id="1290" r:id="rId35"/>
    <p:sldId id="1162" r:id="rId36"/>
    <p:sldId id="1309" r:id="rId37"/>
    <p:sldId id="1116" r:id="rId38"/>
    <p:sldId id="1236" r:id="rId39"/>
    <p:sldId id="1266" r:id="rId40"/>
    <p:sldId id="1285" r:id="rId41"/>
    <p:sldId id="1268" r:id="rId42"/>
    <p:sldId id="1289" r:id="rId43"/>
    <p:sldId id="1288" r:id="rId44"/>
    <p:sldId id="1311" r:id="rId45"/>
    <p:sldId id="1120" r:id="rId46"/>
    <p:sldId id="1270" r:id="rId47"/>
    <p:sldId id="1271" r:id="rId48"/>
    <p:sldId id="1125" r:id="rId49"/>
    <p:sldId id="1272" r:id="rId50"/>
    <p:sldId id="1273" r:id="rId51"/>
    <p:sldId id="1274" r:id="rId52"/>
    <p:sldId id="1291" r:id="rId53"/>
    <p:sldId id="1256" r:id="rId54"/>
    <p:sldId id="1275" r:id="rId55"/>
    <p:sldId id="1276" r:id="rId56"/>
    <p:sldId id="1277" r:id="rId57"/>
    <p:sldId id="1286" r:id="rId58"/>
    <p:sldId id="1312" r:id="rId59"/>
    <p:sldId id="1278" r:id="rId60"/>
    <p:sldId id="1281" r:id="rId61"/>
    <p:sldId id="1280" r:id="rId62"/>
    <p:sldId id="1293" r:id="rId63"/>
    <p:sldId id="1294" r:id="rId64"/>
    <p:sldId id="1313" r:id="rId65"/>
    <p:sldId id="469" r:id="rId6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428ECC"/>
    <a:srgbClr val="977933"/>
    <a:srgbClr val="ECDA97"/>
    <a:srgbClr val="F5EDEB"/>
    <a:srgbClr val="FCC709"/>
    <a:srgbClr val="FFCCCC"/>
    <a:srgbClr val="FFFFFF"/>
    <a:srgbClr val="7F7F7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29" autoAdjust="0"/>
    <p:restoredTop sz="82139" autoAdjust="0"/>
  </p:normalViewPr>
  <p:slideViewPr>
    <p:cSldViewPr snapToGrid="0" snapToObjects="1">
      <p:cViewPr varScale="1">
        <p:scale>
          <a:sx n="119" d="100"/>
          <a:sy n="119" d="100"/>
        </p:scale>
        <p:origin x="894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1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-4662"/>
    </p:cViewPr>
  </p:sorterViewPr>
  <p:notesViewPr>
    <p:cSldViewPr snapToGrid="0" snapToObjects="1">
      <p:cViewPr varScale="1">
        <p:scale>
          <a:sx n="112" d="100"/>
          <a:sy n="112" d="100"/>
        </p:scale>
        <p:origin x="152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57160-61AB-4236-B086-7F275E81047C}" type="doc">
      <dgm:prSet loTypeId="urn:microsoft.com/office/officeart/2005/8/layout/chevron1" loCatId="process" qsTypeId="urn:microsoft.com/office/officeart/2005/8/quickstyle/simple3" qsCatId="simple" csTypeId="urn:microsoft.com/office/officeart/2005/8/colors/accent1_3" csCatId="accent1" phldr="1"/>
      <dgm:spPr/>
    </dgm:pt>
    <dgm:pt modelId="{6217D236-32F0-4CC7-8972-4DED22B6AC70}">
      <dgm:prSet phldrT="[Text]" custT="1"/>
      <dgm:spPr/>
      <dgm:t>
        <a:bodyPr/>
        <a:lstStyle/>
        <a:p>
          <a:r>
            <a:rPr lang="en-AU" sz="1100" dirty="0"/>
            <a:t>Marketer</a:t>
          </a:r>
        </a:p>
      </dgm:t>
    </dgm:pt>
    <dgm:pt modelId="{15C3728F-8517-48ED-95BC-7EFAB1D29321}" type="parTrans" cxnId="{467CBEB8-0D03-49E6-91A7-2B4BC19A0C5D}">
      <dgm:prSet/>
      <dgm:spPr/>
      <dgm:t>
        <a:bodyPr/>
        <a:lstStyle/>
        <a:p>
          <a:endParaRPr lang="en-AU" sz="1050"/>
        </a:p>
      </dgm:t>
    </dgm:pt>
    <dgm:pt modelId="{05FC929D-A37F-4855-97F8-E039D9EE21B3}" type="sibTrans" cxnId="{467CBEB8-0D03-49E6-91A7-2B4BC19A0C5D}">
      <dgm:prSet/>
      <dgm:spPr/>
      <dgm:t>
        <a:bodyPr/>
        <a:lstStyle/>
        <a:p>
          <a:endParaRPr lang="en-AU" sz="1050"/>
        </a:p>
      </dgm:t>
    </dgm:pt>
    <dgm:pt modelId="{9AF147A4-70CE-47E8-991D-9F1CF3212D42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AU" sz="1100" dirty="0"/>
            <a:t>Analytical</a:t>
          </a:r>
        </a:p>
        <a:p>
          <a:r>
            <a:rPr lang="en-AU" sz="1100" dirty="0"/>
            <a:t>Marketer </a:t>
          </a:r>
        </a:p>
      </dgm:t>
    </dgm:pt>
    <dgm:pt modelId="{B625FFFE-B57C-4922-B228-9AA5DC1EC36D}" type="parTrans" cxnId="{4E1A22AA-F405-40E4-95D3-88E254542EEC}">
      <dgm:prSet/>
      <dgm:spPr/>
      <dgm:t>
        <a:bodyPr/>
        <a:lstStyle/>
        <a:p>
          <a:endParaRPr lang="en-AU" sz="1050"/>
        </a:p>
      </dgm:t>
    </dgm:pt>
    <dgm:pt modelId="{B7492C58-7140-41AA-9920-2F980A84D831}" type="sibTrans" cxnId="{4E1A22AA-F405-40E4-95D3-88E254542EEC}">
      <dgm:prSet/>
      <dgm:spPr/>
      <dgm:t>
        <a:bodyPr/>
        <a:lstStyle/>
        <a:p>
          <a:endParaRPr lang="en-AU" sz="1050"/>
        </a:p>
      </dgm:t>
    </dgm:pt>
    <dgm:pt modelId="{B52DD24D-090C-4512-A4DF-3E72EF753476}">
      <dgm:prSet phldrT="[Text]" custT="1"/>
      <dgm:spPr/>
      <dgm:t>
        <a:bodyPr/>
        <a:lstStyle/>
        <a:p>
          <a:r>
            <a:rPr lang="en-AU" sz="1100" dirty="0"/>
            <a:t>Specialist Marketing Analyst</a:t>
          </a:r>
        </a:p>
      </dgm:t>
    </dgm:pt>
    <dgm:pt modelId="{C278273A-CBC5-4309-8774-DB6B083CF165}" type="parTrans" cxnId="{DE1E230F-D715-4229-93A4-AE4261B1DAED}">
      <dgm:prSet/>
      <dgm:spPr/>
      <dgm:t>
        <a:bodyPr/>
        <a:lstStyle/>
        <a:p>
          <a:endParaRPr lang="en-AU" sz="1050"/>
        </a:p>
      </dgm:t>
    </dgm:pt>
    <dgm:pt modelId="{290294FC-7164-49AE-8FA6-D3058320BFFF}" type="sibTrans" cxnId="{DE1E230F-D715-4229-93A4-AE4261B1DAED}">
      <dgm:prSet/>
      <dgm:spPr/>
      <dgm:t>
        <a:bodyPr/>
        <a:lstStyle/>
        <a:p>
          <a:endParaRPr lang="en-AU" sz="1050"/>
        </a:p>
      </dgm:t>
    </dgm:pt>
    <dgm:pt modelId="{15FDE60A-AF3A-43DC-920D-4B69A20B8772}">
      <dgm:prSet phldrT="[Text]" custT="1"/>
      <dgm:spPr/>
      <dgm:t>
        <a:bodyPr/>
        <a:lstStyle/>
        <a:p>
          <a:r>
            <a:rPr lang="en-AU" sz="1100" dirty="0"/>
            <a:t>Data Scientist</a:t>
          </a:r>
        </a:p>
      </dgm:t>
    </dgm:pt>
    <dgm:pt modelId="{7CCF4FC5-0B7E-4AB3-A66B-259242E76307}" type="parTrans" cxnId="{83AB46B7-1F7F-48E3-97E8-23D625F9AA90}">
      <dgm:prSet/>
      <dgm:spPr/>
      <dgm:t>
        <a:bodyPr/>
        <a:lstStyle/>
        <a:p>
          <a:endParaRPr lang="en-AU" sz="1050"/>
        </a:p>
      </dgm:t>
    </dgm:pt>
    <dgm:pt modelId="{2EE52BF5-7B61-4553-A8F3-654CC26D32A6}" type="sibTrans" cxnId="{83AB46B7-1F7F-48E3-97E8-23D625F9AA90}">
      <dgm:prSet/>
      <dgm:spPr/>
      <dgm:t>
        <a:bodyPr/>
        <a:lstStyle/>
        <a:p>
          <a:endParaRPr lang="en-AU" sz="1050"/>
        </a:p>
      </dgm:t>
    </dgm:pt>
    <dgm:pt modelId="{3A184C2B-DABA-4F6B-9892-FA7D303F8FF6}" type="pres">
      <dgm:prSet presAssocID="{3FE57160-61AB-4236-B086-7F275E81047C}" presName="Name0" presStyleCnt="0">
        <dgm:presLayoutVars>
          <dgm:dir/>
          <dgm:animLvl val="lvl"/>
          <dgm:resizeHandles val="exact"/>
        </dgm:presLayoutVars>
      </dgm:prSet>
      <dgm:spPr/>
    </dgm:pt>
    <dgm:pt modelId="{504F8421-1D42-4C3C-B856-E3B62879FB36}" type="pres">
      <dgm:prSet presAssocID="{6217D236-32F0-4CC7-8972-4DED22B6AC7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FF4CA3E-87E4-44A5-8EF2-9CC83D5C45B0}" type="pres">
      <dgm:prSet presAssocID="{05FC929D-A37F-4855-97F8-E039D9EE21B3}" presName="parTxOnlySpace" presStyleCnt="0"/>
      <dgm:spPr/>
    </dgm:pt>
    <dgm:pt modelId="{C1F718ED-4449-46CC-8987-85D5EB2CDC15}" type="pres">
      <dgm:prSet presAssocID="{9AF147A4-70CE-47E8-991D-9F1CF3212D4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EFED1D3-F57D-4DE0-BA85-005E8582F4FD}" type="pres">
      <dgm:prSet presAssocID="{B7492C58-7140-41AA-9920-2F980A84D831}" presName="parTxOnlySpace" presStyleCnt="0"/>
      <dgm:spPr/>
    </dgm:pt>
    <dgm:pt modelId="{0284EE77-FCA0-4F74-889C-ADC710D63487}" type="pres">
      <dgm:prSet presAssocID="{B52DD24D-090C-4512-A4DF-3E72EF75347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AFD5283-2ADF-4BCA-8825-68379BA15828}" type="pres">
      <dgm:prSet presAssocID="{290294FC-7164-49AE-8FA6-D3058320BFFF}" presName="parTxOnlySpace" presStyleCnt="0"/>
      <dgm:spPr/>
    </dgm:pt>
    <dgm:pt modelId="{FAFAF647-40F2-4651-9DEB-C6FDBFFDA2A0}" type="pres">
      <dgm:prSet presAssocID="{15FDE60A-AF3A-43DC-920D-4B69A20B877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E1E230F-D715-4229-93A4-AE4261B1DAED}" srcId="{3FE57160-61AB-4236-B086-7F275E81047C}" destId="{B52DD24D-090C-4512-A4DF-3E72EF753476}" srcOrd="2" destOrd="0" parTransId="{C278273A-CBC5-4309-8774-DB6B083CF165}" sibTransId="{290294FC-7164-49AE-8FA6-D3058320BFFF}"/>
    <dgm:cxn modelId="{9FE05E1E-BEB9-4080-B882-BAF2D8FBD098}" type="presOf" srcId="{9AF147A4-70CE-47E8-991D-9F1CF3212D42}" destId="{C1F718ED-4449-46CC-8987-85D5EB2CDC15}" srcOrd="0" destOrd="0" presId="urn:microsoft.com/office/officeart/2005/8/layout/chevron1"/>
    <dgm:cxn modelId="{4FEEB354-5698-4A12-8818-08DB3D66BF8E}" type="presOf" srcId="{B52DD24D-090C-4512-A4DF-3E72EF753476}" destId="{0284EE77-FCA0-4F74-889C-ADC710D63487}" srcOrd="0" destOrd="0" presId="urn:microsoft.com/office/officeart/2005/8/layout/chevron1"/>
    <dgm:cxn modelId="{FA683781-57B5-45AF-B536-15D8D0DCB32E}" type="presOf" srcId="{3FE57160-61AB-4236-B086-7F275E81047C}" destId="{3A184C2B-DABA-4F6B-9892-FA7D303F8FF6}" srcOrd="0" destOrd="0" presId="urn:microsoft.com/office/officeart/2005/8/layout/chevron1"/>
    <dgm:cxn modelId="{178B498F-FB16-412F-B00B-F5F4E824BD4A}" type="presOf" srcId="{15FDE60A-AF3A-43DC-920D-4B69A20B8772}" destId="{FAFAF647-40F2-4651-9DEB-C6FDBFFDA2A0}" srcOrd="0" destOrd="0" presId="urn:microsoft.com/office/officeart/2005/8/layout/chevron1"/>
    <dgm:cxn modelId="{4E1A22AA-F405-40E4-95D3-88E254542EEC}" srcId="{3FE57160-61AB-4236-B086-7F275E81047C}" destId="{9AF147A4-70CE-47E8-991D-9F1CF3212D42}" srcOrd="1" destOrd="0" parTransId="{B625FFFE-B57C-4922-B228-9AA5DC1EC36D}" sibTransId="{B7492C58-7140-41AA-9920-2F980A84D831}"/>
    <dgm:cxn modelId="{83AB46B7-1F7F-48E3-97E8-23D625F9AA90}" srcId="{3FE57160-61AB-4236-B086-7F275E81047C}" destId="{15FDE60A-AF3A-43DC-920D-4B69A20B8772}" srcOrd="3" destOrd="0" parTransId="{7CCF4FC5-0B7E-4AB3-A66B-259242E76307}" sibTransId="{2EE52BF5-7B61-4553-A8F3-654CC26D32A6}"/>
    <dgm:cxn modelId="{467CBEB8-0D03-49E6-91A7-2B4BC19A0C5D}" srcId="{3FE57160-61AB-4236-B086-7F275E81047C}" destId="{6217D236-32F0-4CC7-8972-4DED22B6AC70}" srcOrd="0" destOrd="0" parTransId="{15C3728F-8517-48ED-95BC-7EFAB1D29321}" sibTransId="{05FC929D-A37F-4855-97F8-E039D9EE21B3}"/>
    <dgm:cxn modelId="{BDD285DD-DD95-48A1-AE01-F23B82369806}" type="presOf" srcId="{6217D236-32F0-4CC7-8972-4DED22B6AC70}" destId="{504F8421-1D42-4C3C-B856-E3B62879FB36}" srcOrd="0" destOrd="0" presId="urn:microsoft.com/office/officeart/2005/8/layout/chevron1"/>
    <dgm:cxn modelId="{06F0DB52-6277-4330-8154-05A6F21A5FAF}" type="presParOf" srcId="{3A184C2B-DABA-4F6B-9892-FA7D303F8FF6}" destId="{504F8421-1D42-4C3C-B856-E3B62879FB36}" srcOrd="0" destOrd="0" presId="urn:microsoft.com/office/officeart/2005/8/layout/chevron1"/>
    <dgm:cxn modelId="{D96C89A6-2494-4BAC-BE57-C3931FF7DEE3}" type="presParOf" srcId="{3A184C2B-DABA-4F6B-9892-FA7D303F8FF6}" destId="{5FF4CA3E-87E4-44A5-8EF2-9CC83D5C45B0}" srcOrd="1" destOrd="0" presId="urn:microsoft.com/office/officeart/2005/8/layout/chevron1"/>
    <dgm:cxn modelId="{A9E26765-EF50-4920-B0C7-8E91772F73A1}" type="presParOf" srcId="{3A184C2B-DABA-4F6B-9892-FA7D303F8FF6}" destId="{C1F718ED-4449-46CC-8987-85D5EB2CDC15}" srcOrd="2" destOrd="0" presId="urn:microsoft.com/office/officeart/2005/8/layout/chevron1"/>
    <dgm:cxn modelId="{245CD50E-34E9-4ED6-98ED-BE9D81868627}" type="presParOf" srcId="{3A184C2B-DABA-4F6B-9892-FA7D303F8FF6}" destId="{EEFED1D3-F57D-4DE0-BA85-005E8582F4FD}" srcOrd="3" destOrd="0" presId="urn:microsoft.com/office/officeart/2005/8/layout/chevron1"/>
    <dgm:cxn modelId="{ECF25797-C869-4450-8422-85FE02585B4C}" type="presParOf" srcId="{3A184C2B-DABA-4F6B-9892-FA7D303F8FF6}" destId="{0284EE77-FCA0-4F74-889C-ADC710D63487}" srcOrd="4" destOrd="0" presId="urn:microsoft.com/office/officeart/2005/8/layout/chevron1"/>
    <dgm:cxn modelId="{026674E9-6685-4177-A4C5-BADD9E3157BD}" type="presParOf" srcId="{3A184C2B-DABA-4F6B-9892-FA7D303F8FF6}" destId="{5AFD5283-2ADF-4BCA-8825-68379BA15828}" srcOrd="5" destOrd="0" presId="urn:microsoft.com/office/officeart/2005/8/layout/chevron1"/>
    <dgm:cxn modelId="{FE94FAEB-EBDA-47DA-8625-6ED13391AC22}" type="presParOf" srcId="{3A184C2B-DABA-4F6B-9892-FA7D303F8FF6}" destId="{FAFAF647-40F2-4651-9DEB-C6FDBFFDA2A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3FA363-83C6-4325-BAB0-0AA85430D703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5C2D47EC-8A0A-47BC-A6DE-95F42DCE468D}">
      <dgm:prSet phldrT="[Text]"/>
      <dgm:spPr/>
      <dgm:t>
        <a:bodyPr/>
        <a:lstStyle/>
        <a:p>
          <a:r>
            <a:rPr lang="en-AU" dirty="0" err="1"/>
            <a:t>Analyzing</a:t>
          </a:r>
          <a:r>
            <a:rPr lang="en-AU" dirty="0"/>
            <a:t> MDS Maps</a:t>
          </a:r>
        </a:p>
      </dgm:t>
    </dgm:pt>
    <dgm:pt modelId="{D3558E85-80DF-486C-BBFA-7333CB29505B}" type="parTrans" cxnId="{3F4F586D-2537-4428-BF88-EC3AF1B93E1B}">
      <dgm:prSet/>
      <dgm:spPr/>
      <dgm:t>
        <a:bodyPr/>
        <a:lstStyle/>
        <a:p>
          <a:endParaRPr lang="en-AU"/>
        </a:p>
      </dgm:t>
    </dgm:pt>
    <dgm:pt modelId="{0513F570-0B2D-4E75-BB17-088FF82137A2}" type="sibTrans" cxnId="{3F4F586D-2537-4428-BF88-EC3AF1B93E1B}">
      <dgm:prSet/>
      <dgm:spPr/>
      <dgm:t>
        <a:bodyPr/>
        <a:lstStyle/>
        <a:p>
          <a:endParaRPr lang="en-AU"/>
        </a:p>
      </dgm:t>
    </dgm:pt>
    <dgm:pt modelId="{01348A24-2CA0-432D-973C-5FAD5E0E2013}">
      <dgm:prSet phldrT="[Text]"/>
      <dgm:spPr/>
      <dgm:t>
        <a:bodyPr/>
        <a:lstStyle/>
        <a:p>
          <a:r>
            <a:rPr lang="en-AU" dirty="0"/>
            <a:t>Descriptive</a:t>
          </a:r>
        </a:p>
      </dgm:t>
    </dgm:pt>
    <dgm:pt modelId="{E0DA20AB-2A92-4764-8490-8CEA8EF85143}" type="parTrans" cxnId="{CFCDC048-32A2-44A2-965E-B2B94017A399}">
      <dgm:prSet/>
      <dgm:spPr/>
      <dgm:t>
        <a:bodyPr/>
        <a:lstStyle/>
        <a:p>
          <a:endParaRPr lang="en-AU"/>
        </a:p>
      </dgm:t>
    </dgm:pt>
    <dgm:pt modelId="{43A4A6AD-4477-4372-9F67-EE6D7A7A444A}" type="sibTrans" cxnId="{CFCDC048-32A2-44A2-965E-B2B94017A399}">
      <dgm:prSet/>
      <dgm:spPr/>
      <dgm:t>
        <a:bodyPr/>
        <a:lstStyle/>
        <a:p>
          <a:endParaRPr lang="en-AU"/>
        </a:p>
      </dgm:t>
    </dgm:pt>
    <dgm:pt modelId="{274F513E-21F6-44D8-99F5-CCD1A6326D28}">
      <dgm:prSet phldrT="[Text]"/>
      <dgm:spPr/>
      <dgm:t>
        <a:bodyPr/>
        <a:lstStyle/>
        <a:p>
          <a:r>
            <a:rPr lang="en-AU" dirty="0"/>
            <a:t>Exploratory</a:t>
          </a:r>
        </a:p>
      </dgm:t>
    </dgm:pt>
    <dgm:pt modelId="{BD5D2EE9-617C-48BD-8264-183D7030E422}" type="parTrans" cxnId="{5A1A90B4-0D38-4F58-9FCB-50060AE7E5C4}">
      <dgm:prSet/>
      <dgm:spPr/>
      <dgm:t>
        <a:bodyPr/>
        <a:lstStyle/>
        <a:p>
          <a:endParaRPr lang="en-AU"/>
        </a:p>
      </dgm:t>
    </dgm:pt>
    <dgm:pt modelId="{8D4D3735-CA0D-4734-B1D8-EC129F40BB19}" type="sibTrans" cxnId="{5A1A90B4-0D38-4F58-9FCB-50060AE7E5C4}">
      <dgm:prSet/>
      <dgm:spPr/>
      <dgm:t>
        <a:bodyPr/>
        <a:lstStyle/>
        <a:p>
          <a:endParaRPr lang="en-AU"/>
        </a:p>
      </dgm:t>
    </dgm:pt>
    <dgm:pt modelId="{1BBEF535-93A4-4638-BD29-0AFC17C66A38}" type="pres">
      <dgm:prSet presAssocID="{173FA363-83C6-4325-BAB0-0AA85430D70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33A8407-10B3-42F0-9C07-A6CDDA878898}" type="pres">
      <dgm:prSet presAssocID="{5C2D47EC-8A0A-47BC-A6DE-95F42DCE468D}" presName="hierRoot1" presStyleCnt="0">
        <dgm:presLayoutVars>
          <dgm:hierBranch val="init"/>
        </dgm:presLayoutVars>
      </dgm:prSet>
      <dgm:spPr/>
    </dgm:pt>
    <dgm:pt modelId="{01221842-B918-428A-9906-60CE2CC025F9}" type="pres">
      <dgm:prSet presAssocID="{5C2D47EC-8A0A-47BC-A6DE-95F42DCE468D}" presName="rootComposite1" presStyleCnt="0"/>
      <dgm:spPr/>
    </dgm:pt>
    <dgm:pt modelId="{597EC6C0-BFE9-41FD-B3A7-08BD5641CDE6}" type="pres">
      <dgm:prSet presAssocID="{5C2D47EC-8A0A-47BC-A6DE-95F42DCE468D}" presName="rootText1" presStyleLbl="node0" presStyleIdx="0" presStyleCnt="1">
        <dgm:presLayoutVars>
          <dgm:chPref val="3"/>
        </dgm:presLayoutVars>
      </dgm:prSet>
      <dgm:spPr/>
    </dgm:pt>
    <dgm:pt modelId="{509D4F06-4CC6-4221-80FE-D3F8B84708C9}" type="pres">
      <dgm:prSet presAssocID="{5C2D47EC-8A0A-47BC-A6DE-95F42DCE468D}" presName="rootConnector1" presStyleLbl="node1" presStyleIdx="0" presStyleCnt="0"/>
      <dgm:spPr/>
    </dgm:pt>
    <dgm:pt modelId="{AD056C80-3EBA-4D7E-9D39-C1F6D5EE428A}" type="pres">
      <dgm:prSet presAssocID="{5C2D47EC-8A0A-47BC-A6DE-95F42DCE468D}" presName="hierChild2" presStyleCnt="0"/>
      <dgm:spPr/>
    </dgm:pt>
    <dgm:pt modelId="{5497BC02-D014-4D44-9669-8E4C4DF75DE1}" type="pres">
      <dgm:prSet presAssocID="{E0DA20AB-2A92-4764-8490-8CEA8EF85143}" presName="Name37" presStyleLbl="parChTrans1D2" presStyleIdx="0" presStyleCnt="2"/>
      <dgm:spPr/>
    </dgm:pt>
    <dgm:pt modelId="{E2CCE604-8920-47B0-AEBF-3B357CF90906}" type="pres">
      <dgm:prSet presAssocID="{01348A24-2CA0-432D-973C-5FAD5E0E2013}" presName="hierRoot2" presStyleCnt="0">
        <dgm:presLayoutVars>
          <dgm:hierBranch val="init"/>
        </dgm:presLayoutVars>
      </dgm:prSet>
      <dgm:spPr/>
    </dgm:pt>
    <dgm:pt modelId="{2BD69344-1454-4EC9-A248-AE6B9466519F}" type="pres">
      <dgm:prSet presAssocID="{01348A24-2CA0-432D-973C-5FAD5E0E2013}" presName="rootComposite" presStyleCnt="0"/>
      <dgm:spPr/>
    </dgm:pt>
    <dgm:pt modelId="{C012CE23-328B-4924-B65C-6BAAE9955BA2}" type="pres">
      <dgm:prSet presAssocID="{01348A24-2CA0-432D-973C-5FAD5E0E2013}" presName="rootText" presStyleLbl="node2" presStyleIdx="0" presStyleCnt="2">
        <dgm:presLayoutVars>
          <dgm:chPref val="3"/>
        </dgm:presLayoutVars>
      </dgm:prSet>
      <dgm:spPr/>
    </dgm:pt>
    <dgm:pt modelId="{C42A15F6-A47C-4E02-947E-0FB07C1CCED9}" type="pres">
      <dgm:prSet presAssocID="{01348A24-2CA0-432D-973C-5FAD5E0E2013}" presName="rootConnector" presStyleLbl="node2" presStyleIdx="0" presStyleCnt="2"/>
      <dgm:spPr/>
    </dgm:pt>
    <dgm:pt modelId="{5DAABFC4-4F4A-43F6-A71D-F075ECABF2FF}" type="pres">
      <dgm:prSet presAssocID="{01348A24-2CA0-432D-973C-5FAD5E0E2013}" presName="hierChild4" presStyleCnt="0"/>
      <dgm:spPr/>
    </dgm:pt>
    <dgm:pt modelId="{F306014E-631E-4DC2-918E-F8A60E2313A8}" type="pres">
      <dgm:prSet presAssocID="{01348A24-2CA0-432D-973C-5FAD5E0E2013}" presName="hierChild5" presStyleCnt="0"/>
      <dgm:spPr/>
    </dgm:pt>
    <dgm:pt modelId="{37D4FF47-98C5-4AE9-9672-A775C06E8D03}" type="pres">
      <dgm:prSet presAssocID="{BD5D2EE9-617C-48BD-8264-183D7030E422}" presName="Name37" presStyleLbl="parChTrans1D2" presStyleIdx="1" presStyleCnt="2"/>
      <dgm:spPr/>
    </dgm:pt>
    <dgm:pt modelId="{8638B1A0-4C10-449D-B565-0DAA11F7B420}" type="pres">
      <dgm:prSet presAssocID="{274F513E-21F6-44D8-99F5-CCD1A6326D28}" presName="hierRoot2" presStyleCnt="0">
        <dgm:presLayoutVars>
          <dgm:hierBranch val="init"/>
        </dgm:presLayoutVars>
      </dgm:prSet>
      <dgm:spPr/>
    </dgm:pt>
    <dgm:pt modelId="{C313ACC8-BCB4-41EC-A81F-EED04C4A1D63}" type="pres">
      <dgm:prSet presAssocID="{274F513E-21F6-44D8-99F5-CCD1A6326D28}" presName="rootComposite" presStyleCnt="0"/>
      <dgm:spPr/>
    </dgm:pt>
    <dgm:pt modelId="{D5D7EA41-A09D-439A-8E05-6B4B2607CF8E}" type="pres">
      <dgm:prSet presAssocID="{274F513E-21F6-44D8-99F5-CCD1A6326D28}" presName="rootText" presStyleLbl="node2" presStyleIdx="1" presStyleCnt="2">
        <dgm:presLayoutVars>
          <dgm:chPref val="3"/>
        </dgm:presLayoutVars>
      </dgm:prSet>
      <dgm:spPr/>
    </dgm:pt>
    <dgm:pt modelId="{DF2762B0-FB03-4D23-A3D8-3BF7D039F4C1}" type="pres">
      <dgm:prSet presAssocID="{274F513E-21F6-44D8-99F5-CCD1A6326D28}" presName="rootConnector" presStyleLbl="node2" presStyleIdx="1" presStyleCnt="2"/>
      <dgm:spPr/>
    </dgm:pt>
    <dgm:pt modelId="{FC1D6A24-6EE7-4933-8F84-A768B4794818}" type="pres">
      <dgm:prSet presAssocID="{274F513E-21F6-44D8-99F5-CCD1A6326D28}" presName="hierChild4" presStyleCnt="0"/>
      <dgm:spPr/>
    </dgm:pt>
    <dgm:pt modelId="{D148387F-D898-4205-85EE-F952DAABB9CC}" type="pres">
      <dgm:prSet presAssocID="{274F513E-21F6-44D8-99F5-CCD1A6326D28}" presName="hierChild5" presStyleCnt="0"/>
      <dgm:spPr/>
    </dgm:pt>
    <dgm:pt modelId="{3A00696E-29CB-47C5-A9DB-604F84418D66}" type="pres">
      <dgm:prSet presAssocID="{5C2D47EC-8A0A-47BC-A6DE-95F42DCE468D}" presName="hierChild3" presStyleCnt="0"/>
      <dgm:spPr/>
    </dgm:pt>
  </dgm:ptLst>
  <dgm:cxnLst>
    <dgm:cxn modelId="{608E8C3F-B998-403A-8F1E-2DB66F4E5606}" type="presOf" srcId="{E0DA20AB-2A92-4764-8490-8CEA8EF85143}" destId="{5497BC02-D014-4D44-9669-8E4C4DF75DE1}" srcOrd="0" destOrd="0" presId="urn:microsoft.com/office/officeart/2005/8/layout/orgChart1"/>
    <dgm:cxn modelId="{E78B1740-0CE1-4FC0-A99C-F82B7BF0A6F9}" type="presOf" srcId="{173FA363-83C6-4325-BAB0-0AA85430D703}" destId="{1BBEF535-93A4-4638-BD29-0AFC17C66A38}" srcOrd="0" destOrd="0" presId="urn:microsoft.com/office/officeart/2005/8/layout/orgChart1"/>
    <dgm:cxn modelId="{CFCDC048-32A2-44A2-965E-B2B94017A399}" srcId="{5C2D47EC-8A0A-47BC-A6DE-95F42DCE468D}" destId="{01348A24-2CA0-432D-973C-5FAD5E0E2013}" srcOrd="0" destOrd="0" parTransId="{E0DA20AB-2A92-4764-8490-8CEA8EF85143}" sibTransId="{43A4A6AD-4477-4372-9F67-EE6D7A7A444A}"/>
    <dgm:cxn modelId="{3F4F586D-2537-4428-BF88-EC3AF1B93E1B}" srcId="{173FA363-83C6-4325-BAB0-0AA85430D703}" destId="{5C2D47EC-8A0A-47BC-A6DE-95F42DCE468D}" srcOrd="0" destOrd="0" parTransId="{D3558E85-80DF-486C-BBFA-7333CB29505B}" sibTransId="{0513F570-0B2D-4E75-BB17-088FF82137A2}"/>
    <dgm:cxn modelId="{8D12827B-2890-4E80-BA11-131BDC2C3CF0}" type="presOf" srcId="{01348A24-2CA0-432D-973C-5FAD5E0E2013}" destId="{C012CE23-328B-4924-B65C-6BAAE9955BA2}" srcOrd="0" destOrd="0" presId="urn:microsoft.com/office/officeart/2005/8/layout/orgChart1"/>
    <dgm:cxn modelId="{DE3099A4-9390-421D-A548-3BE153EFEB44}" type="presOf" srcId="{274F513E-21F6-44D8-99F5-CCD1A6326D28}" destId="{D5D7EA41-A09D-439A-8E05-6B4B2607CF8E}" srcOrd="0" destOrd="0" presId="urn:microsoft.com/office/officeart/2005/8/layout/orgChart1"/>
    <dgm:cxn modelId="{5A1A90B4-0D38-4F58-9FCB-50060AE7E5C4}" srcId="{5C2D47EC-8A0A-47BC-A6DE-95F42DCE468D}" destId="{274F513E-21F6-44D8-99F5-CCD1A6326D28}" srcOrd="1" destOrd="0" parTransId="{BD5D2EE9-617C-48BD-8264-183D7030E422}" sibTransId="{8D4D3735-CA0D-4734-B1D8-EC129F40BB19}"/>
    <dgm:cxn modelId="{A96406DC-9D93-4562-9F6F-C394DBC59EB2}" type="presOf" srcId="{5C2D47EC-8A0A-47BC-A6DE-95F42DCE468D}" destId="{597EC6C0-BFE9-41FD-B3A7-08BD5641CDE6}" srcOrd="0" destOrd="0" presId="urn:microsoft.com/office/officeart/2005/8/layout/orgChart1"/>
    <dgm:cxn modelId="{2BB636E7-B256-4593-9573-3C569787DD23}" type="presOf" srcId="{274F513E-21F6-44D8-99F5-CCD1A6326D28}" destId="{DF2762B0-FB03-4D23-A3D8-3BF7D039F4C1}" srcOrd="1" destOrd="0" presId="urn:microsoft.com/office/officeart/2005/8/layout/orgChart1"/>
    <dgm:cxn modelId="{919562EF-4021-407E-818B-8641743849A5}" type="presOf" srcId="{01348A24-2CA0-432D-973C-5FAD5E0E2013}" destId="{C42A15F6-A47C-4E02-947E-0FB07C1CCED9}" srcOrd="1" destOrd="0" presId="urn:microsoft.com/office/officeart/2005/8/layout/orgChart1"/>
    <dgm:cxn modelId="{93EC21F1-0AC5-44FA-8C02-7A61D904477F}" type="presOf" srcId="{BD5D2EE9-617C-48BD-8264-183D7030E422}" destId="{37D4FF47-98C5-4AE9-9672-A775C06E8D03}" srcOrd="0" destOrd="0" presId="urn:microsoft.com/office/officeart/2005/8/layout/orgChart1"/>
    <dgm:cxn modelId="{856FD9F5-D66D-4D3E-B15C-E20C85002FC9}" type="presOf" srcId="{5C2D47EC-8A0A-47BC-A6DE-95F42DCE468D}" destId="{509D4F06-4CC6-4221-80FE-D3F8B84708C9}" srcOrd="1" destOrd="0" presId="urn:microsoft.com/office/officeart/2005/8/layout/orgChart1"/>
    <dgm:cxn modelId="{92A165ED-903A-4053-BE54-2F7E6C4E523A}" type="presParOf" srcId="{1BBEF535-93A4-4638-BD29-0AFC17C66A38}" destId="{433A8407-10B3-42F0-9C07-A6CDDA878898}" srcOrd="0" destOrd="0" presId="urn:microsoft.com/office/officeart/2005/8/layout/orgChart1"/>
    <dgm:cxn modelId="{C5851180-F7CF-4C30-BF7D-827C01C25B26}" type="presParOf" srcId="{433A8407-10B3-42F0-9C07-A6CDDA878898}" destId="{01221842-B918-428A-9906-60CE2CC025F9}" srcOrd="0" destOrd="0" presId="urn:microsoft.com/office/officeart/2005/8/layout/orgChart1"/>
    <dgm:cxn modelId="{C41DCA4D-CA40-4E75-9502-704333153D68}" type="presParOf" srcId="{01221842-B918-428A-9906-60CE2CC025F9}" destId="{597EC6C0-BFE9-41FD-B3A7-08BD5641CDE6}" srcOrd="0" destOrd="0" presId="urn:microsoft.com/office/officeart/2005/8/layout/orgChart1"/>
    <dgm:cxn modelId="{F85CB32B-FB0B-48F1-8619-9C1C7812059C}" type="presParOf" srcId="{01221842-B918-428A-9906-60CE2CC025F9}" destId="{509D4F06-4CC6-4221-80FE-D3F8B84708C9}" srcOrd="1" destOrd="0" presId="urn:microsoft.com/office/officeart/2005/8/layout/orgChart1"/>
    <dgm:cxn modelId="{BC5A5884-8923-49F2-B7AA-7F68CD83B3A4}" type="presParOf" srcId="{433A8407-10B3-42F0-9C07-A6CDDA878898}" destId="{AD056C80-3EBA-4D7E-9D39-C1F6D5EE428A}" srcOrd="1" destOrd="0" presId="urn:microsoft.com/office/officeart/2005/8/layout/orgChart1"/>
    <dgm:cxn modelId="{29CCB36C-FDF2-4AD6-BA72-A96D6536933B}" type="presParOf" srcId="{AD056C80-3EBA-4D7E-9D39-C1F6D5EE428A}" destId="{5497BC02-D014-4D44-9669-8E4C4DF75DE1}" srcOrd="0" destOrd="0" presId="urn:microsoft.com/office/officeart/2005/8/layout/orgChart1"/>
    <dgm:cxn modelId="{32B580CC-5AF5-4CEA-8A53-2F2EF26961C8}" type="presParOf" srcId="{AD056C80-3EBA-4D7E-9D39-C1F6D5EE428A}" destId="{E2CCE604-8920-47B0-AEBF-3B357CF90906}" srcOrd="1" destOrd="0" presId="urn:microsoft.com/office/officeart/2005/8/layout/orgChart1"/>
    <dgm:cxn modelId="{6CEB9062-4282-4999-801B-6FF41C7FCED5}" type="presParOf" srcId="{E2CCE604-8920-47B0-AEBF-3B357CF90906}" destId="{2BD69344-1454-4EC9-A248-AE6B9466519F}" srcOrd="0" destOrd="0" presId="urn:microsoft.com/office/officeart/2005/8/layout/orgChart1"/>
    <dgm:cxn modelId="{FC6935F8-6485-4A14-B3FA-382083CDE52E}" type="presParOf" srcId="{2BD69344-1454-4EC9-A248-AE6B9466519F}" destId="{C012CE23-328B-4924-B65C-6BAAE9955BA2}" srcOrd="0" destOrd="0" presId="urn:microsoft.com/office/officeart/2005/8/layout/orgChart1"/>
    <dgm:cxn modelId="{BAAC16ED-EDA7-4B74-B938-A6731D4076C1}" type="presParOf" srcId="{2BD69344-1454-4EC9-A248-AE6B9466519F}" destId="{C42A15F6-A47C-4E02-947E-0FB07C1CCED9}" srcOrd="1" destOrd="0" presId="urn:microsoft.com/office/officeart/2005/8/layout/orgChart1"/>
    <dgm:cxn modelId="{4E189A96-7C85-4650-9A96-C2C6B3543785}" type="presParOf" srcId="{E2CCE604-8920-47B0-AEBF-3B357CF90906}" destId="{5DAABFC4-4F4A-43F6-A71D-F075ECABF2FF}" srcOrd="1" destOrd="0" presId="urn:microsoft.com/office/officeart/2005/8/layout/orgChart1"/>
    <dgm:cxn modelId="{425EC387-7FEB-4DD8-936D-D3CDA061FE2A}" type="presParOf" srcId="{E2CCE604-8920-47B0-AEBF-3B357CF90906}" destId="{F306014E-631E-4DC2-918E-F8A60E2313A8}" srcOrd="2" destOrd="0" presId="urn:microsoft.com/office/officeart/2005/8/layout/orgChart1"/>
    <dgm:cxn modelId="{8AC8CC63-4B09-44DC-82A0-7216DC1B9B50}" type="presParOf" srcId="{AD056C80-3EBA-4D7E-9D39-C1F6D5EE428A}" destId="{37D4FF47-98C5-4AE9-9672-A775C06E8D03}" srcOrd="2" destOrd="0" presId="urn:microsoft.com/office/officeart/2005/8/layout/orgChart1"/>
    <dgm:cxn modelId="{D7B2440B-5C07-41F8-A035-CAEFEFB5A2BE}" type="presParOf" srcId="{AD056C80-3EBA-4D7E-9D39-C1F6D5EE428A}" destId="{8638B1A0-4C10-449D-B565-0DAA11F7B420}" srcOrd="3" destOrd="0" presId="urn:microsoft.com/office/officeart/2005/8/layout/orgChart1"/>
    <dgm:cxn modelId="{4BD66DD3-619D-4730-A811-11224C6F5098}" type="presParOf" srcId="{8638B1A0-4C10-449D-B565-0DAA11F7B420}" destId="{C313ACC8-BCB4-41EC-A81F-EED04C4A1D63}" srcOrd="0" destOrd="0" presId="urn:microsoft.com/office/officeart/2005/8/layout/orgChart1"/>
    <dgm:cxn modelId="{701C998D-DF8E-4658-9397-E79243830F96}" type="presParOf" srcId="{C313ACC8-BCB4-41EC-A81F-EED04C4A1D63}" destId="{D5D7EA41-A09D-439A-8E05-6B4B2607CF8E}" srcOrd="0" destOrd="0" presId="urn:microsoft.com/office/officeart/2005/8/layout/orgChart1"/>
    <dgm:cxn modelId="{7A844D3E-73B9-4CE5-A1A7-8F3C94E5C8FD}" type="presParOf" srcId="{C313ACC8-BCB4-41EC-A81F-EED04C4A1D63}" destId="{DF2762B0-FB03-4D23-A3D8-3BF7D039F4C1}" srcOrd="1" destOrd="0" presId="urn:microsoft.com/office/officeart/2005/8/layout/orgChart1"/>
    <dgm:cxn modelId="{F53DB614-AFC2-4035-8B11-DB4F020E869F}" type="presParOf" srcId="{8638B1A0-4C10-449D-B565-0DAA11F7B420}" destId="{FC1D6A24-6EE7-4933-8F84-A768B4794818}" srcOrd="1" destOrd="0" presId="urn:microsoft.com/office/officeart/2005/8/layout/orgChart1"/>
    <dgm:cxn modelId="{172A5530-6A2B-4441-81AE-3AF0314B8FF3}" type="presParOf" srcId="{8638B1A0-4C10-449D-B565-0DAA11F7B420}" destId="{D148387F-D898-4205-85EE-F952DAABB9CC}" srcOrd="2" destOrd="0" presId="urn:microsoft.com/office/officeart/2005/8/layout/orgChart1"/>
    <dgm:cxn modelId="{8A9D2789-37DA-4DF4-8119-FA36BBD10F1F}" type="presParOf" srcId="{433A8407-10B3-42F0-9C07-A6CDDA878898}" destId="{3A00696E-29CB-47C5-A9DB-604F84418D6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F8421-1D42-4C3C-B856-E3B62879FB36}">
      <dsp:nvSpPr>
        <dsp:cNvPr id="0" name=""/>
        <dsp:cNvSpPr/>
      </dsp:nvSpPr>
      <dsp:spPr>
        <a:xfrm>
          <a:off x="2846" y="0"/>
          <a:ext cx="1656705" cy="543017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Marketer</a:t>
          </a:r>
        </a:p>
      </dsp:txBody>
      <dsp:txXfrm>
        <a:off x="274355" y="0"/>
        <a:ext cx="1113688" cy="543017"/>
      </dsp:txXfrm>
    </dsp:sp>
    <dsp:sp modelId="{C1F718ED-4449-46CC-8987-85D5EB2CDC15}">
      <dsp:nvSpPr>
        <dsp:cNvPr id="0" name=""/>
        <dsp:cNvSpPr/>
      </dsp:nvSpPr>
      <dsp:spPr>
        <a:xfrm>
          <a:off x="1493881" y="0"/>
          <a:ext cx="1656705" cy="543017"/>
        </a:xfrm>
        <a:prstGeom prst="chevron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Analytical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Marketer </a:t>
          </a:r>
        </a:p>
      </dsp:txBody>
      <dsp:txXfrm>
        <a:off x="1765390" y="0"/>
        <a:ext cx="1113688" cy="543017"/>
      </dsp:txXfrm>
    </dsp:sp>
    <dsp:sp modelId="{0284EE77-FCA0-4F74-889C-ADC710D63487}">
      <dsp:nvSpPr>
        <dsp:cNvPr id="0" name=""/>
        <dsp:cNvSpPr/>
      </dsp:nvSpPr>
      <dsp:spPr>
        <a:xfrm>
          <a:off x="2984916" y="0"/>
          <a:ext cx="1656705" cy="543017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204164"/>
                <a:satOff val="-2928"/>
                <a:lumOff val="17077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Specialist Marketing Analyst</a:t>
          </a:r>
        </a:p>
      </dsp:txBody>
      <dsp:txXfrm>
        <a:off x="3256425" y="0"/>
        <a:ext cx="1113688" cy="543017"/>
      </dsp:txXfrm>
    </dsp:sp>
    <dsp:sp modelId="{FAFAF647-40F2-4651-9DEB-C6FDBFFDA2A0}">
      <dsp:nvSpPr>
        <dsp:cNvPr id="0" name=""/>
        <dsp:cNvSpPr/>
      </dsp:nvSpPr>
      <dsp:spPr>
        <a:xfrm>
          <a:off x="4475952" y="0"/>
          <a:ext cx="1656705" cy="543017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306246"/>
                <a:satOff val="-4392"/>
                <a:lumOff val="25615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Data Scientist</a:t>
          </a:r>
        </a:p>
      </dsp:txBody>
      <dsp:txXfrm>
        <a:off x="4747461" y="0"/>
        <a:ext cx="1113688" cy="543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4FF47-98C5-4AE9-9672-A775C06E8D03}">
      <dsp:nvSpPr>
        <dsp:cNvPr id="0" name=""/>
        <dsp:cNvSpPr/>
      </dsp:nvSpPr>
      <dsp:spPr>
        <a:xfrm>
          <a:off x="2108120" y="1568781"/>
          <a:ext cx="1153663" cy="400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222"/>
              </a:lnTo>
              <a:lnTo>
                <a:pt x="1153663" y="200222"/>
              </a:lnTo>
              <a:lnTo>
                <a:pt x="1153663" y="400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7BC02-D014-4D44-9669-8E4C4DF75DE1}">
      <dsp:nvSpPr>
        <dsp:cNvPr id="0" name=""/>
        <dsp:cNvSpPr/>
      </dsp:nvSpPr>
      <dsp:spPr>
        <a:xfrm>
          <a:off x="954457" y="1568781"/>
          <a:ext cx="1153663" cy="400445"/>
        </a:xfrm>
        <a:custGeom>
          <a:avLst/>
          <a:gdLst/>
          <a:ahLst/>
          <a:cxnLst/>
          <a:rect l="0" t="0" r="0" b="0"/>
          <a:pathLst>
            <a:path>
              <a:moveTo>
                <a:pt x="1153663" y="0"/>
              </a:moveTo>
              <a:lnTo>
                <a:pt x="1153663" y="200222"/>
              </a:lnTo>
              <a:lnTo>
                <a:pt x="0" y="200222"/>
              </a:lnTo>
              <a:lnTo>
                <a:pt x="0" y="4004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EC6C0-BFE9-41FD-B3A7-08BD5641CDE6}">
      <dsp:nvSpPr>
        <dsp:cNvPr id="0" name=""/>
        <dsp:cNvSpPr/>
      </dsp:nvSpPr>
      <dsp:spPr>
        <a:xfrm>
          <a:off x="1154679" y="615340"/>
          <a:ext cx="1906881" cy="9534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 dirty="0" err="1"/>
            <a:t>Analyzing</a:t>
          </a:r>
          <a:r>
            <a:rPr lang="en-AU" sz="3100" kern="1200" dirty="0"/>
            <a:t> MDS Maps</a:t>
          </a:r>
        </a:p>
      </dsp:txBody>
      <dsp:txXfrm>
        <a:off x="1154679" y="615340"/>
        <a:ext cx="1906881" cy="953440"/>
      </dsp:txXfrm>
    </dsp:sp>
    <dsp:sp modelId="{C012CE23-328B-4924-B65C-6BAAE9955BA2}">
      <dsp:nvSpPr>
        <dsp:cNvPr id="0" name=""/>
        <dsp:cNvSpPr/>
      </dsp:nvSpPr>
      <dsp:spPr>
        <a:xfrm>
          <a:off x="1016" y="1969226"/>
          <a:ext cx="1906881" cy="9534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 dirty="0"/>
            <a:t>Descriptive</a:t>
          </a:r>
        </a:p>
      </dsp:txBody>
      <dsp:txXfrm>
        <a:off x="1016" y="1969226"/>
        <a:ext cx="1906881" cy="953440"/>
      </dsp:txXfrm>
    </dsp:sp>
    <dsp:sp modelId="{D5D7EA41-A09D-439A-8E05-6B4B2607CF8E}">
      <dsp:nvSpPr>
        <dsp:cNvPr id="0" name=""/>
        <dsp:cNvSpPr/>
      </dsp:nvSpPr>
      <dsp:spPr>
        <a:xfrm>
          <a:off x="2308343" y="1969226"/>
          <a:ext cx="1906881" cy="9534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 dirty="0"/>
            <a:t>Exploratory</a:t>
          </a:r>
        </a:p>
      </dsp:txBody>
      <dsp:txXfrm>
        <a:off x="2308343" y="1969226"/>
        <a:ext cx="1906881" cy="953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0DB90-1F9C-9045-B5CB-EEA47C06D98A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2BE6-8DEA-E340-95CF-91BE37EC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7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28663-755A-914D-92C0-9CF80263950C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87633-2C12-D748-8704-0391F4A14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7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93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dirty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7FA3D8-71C9-4E05-A22C-4F8C1B7F731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8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9DE2D7C-5F7D-4A8F-9E73-76C7A262D17F}" type="slidenum">
              <a:rPr lang="en-AU" altLang="en-US" sz="1200" smtClean="0"/>
              <a:pPr/>
              <a:t>12</a:t>
            </a:fld>
            <a:endParaRPr lang="en-AU" altLang="en-US" sz="1200"/>
          </a:p>
        </p:txBody>
      </p:sp>
    </p:spTree>
    <p:extLst>
      <p:ext uri="{BB962C8B-B14F-4D97-AF65-F5344CB8AC3E}">
        <p14:creationId xmlns:p14="http://schemas.microsoft.com/office/powerpoint/2010/main" val="273689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26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43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35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9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40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70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44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0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0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82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33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12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97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57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82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85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41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9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32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52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60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58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376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55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483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207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90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96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749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77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353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225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284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604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36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006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936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524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869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134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Firstly we can identify dimensions – this is challenging and subjective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765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698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562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989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18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631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297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85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783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784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475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892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Hope that adds to your tools for marketing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48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Dollar Shave Club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0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87633-2C12-D748-8704-0391F4A143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0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0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A01706-7916-4A49-B544-21E7C474D752}"/>
              </a:ext>
            </a:extLst>
          </p:cNvPr>
          <p:cNvSpPr/>
          <p:nvPr userDrawn="1"/>
        </p:nvSpPr>
        <p:spPr>
          <a:xfrm>
            <a:off x="800134" y="0"/>
            <a:ext cx="836578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B75C7F-E284-4EE8-9A76-0299DB9C278D}"/>
              </a:ext>
            </a:extLst>
          </p:cNvPr>
          <p:cNvCxnSpPr>
            <a:cxnSpLocks/>
          </p:cNvCxnSpPr>
          <p:nvPr userDrawn="1"/>
        </p:nvCxnSpPr>
        <p:spPr>
          <a:xfrm>
            <a:off x="778213" y="651956"/>
            <a:ext cx="8375515" cy="1064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D0D0045-63A5-4AFB-873F-5FDE8EBE4803}"/>
              </a:ext>
            </a:extLst>
          </p:cNvPr>
          <p:cNvSpPr/>
          <p:nvPr userDrawn="1"/>
        </p:nvSpPr>
        <p:spPr>
          <a:xfrm>
            <a:off x="1776" y="0"/>
            <a:ext cx="776437" cy="5143500"/>
          </a:xfrm>
          <a:prstGeom prst="rect">
            <a:avLst/>
          </a:prstGeom>
          <a:solidFill>
            <a:srgbClr val="428E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A8FD8-DB29-415E-BEAD-0AD362D95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53" y="29181"/>
            <a:ext cx="582882" cy="622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0CD14-1C31-425E-A92D-D63419D791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48" y="4303057"/>
            <a:ext cx="732865" cy="7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6813550" y="4963716"/>
            <a:ext cx="2305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0040F8D8-5412-432C-9750-0F702715D19D}" type="slidenum">
              <a:rPr lang="en-AU" sz="800"/>
              <a:pPr algn="r">
                <a:spcBef>
                  <a:spcPct val="50000"/>
                </a:spcBef>
                <a:defRPr/>
              </a:pPr>
              <a:t>‹#›</a:t>
            </a:fld>
            <a:endParaRPr lang="en-AU" sz="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428C73-1AEE-4CCA-B5D8-895C9D405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894" y="85590"/>
            <a:ext cx="8414592" cy="594066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0242" name="Picture 2" descr="Image result for note pad lined">
            <a:extLst>
              <a:ext uri="{FF2B5EF4-FFF2-40B4-BE49-F238E27FC236}">
                <a16:creationId xmlns:a16="http://schemas.microsoft.com/office/drawing/2014/main" id="{088513E9-65F1-4F26-9231-22E99371E1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7" y="655609"/>
            <a:ext cx="8462513" cy="42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ot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6813550" y="4963716"/>
            <a:ext cx="23050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0040F8D8-5412-432C-9750-0F702715D19D}" type="slidenum">
              <a:rPr lang="en-AU" sz="800"/>
              <a:pPr algn="r">
                <a:spcBef>
                  <a:spcPct val="50000"/>
                </a:spcBef>
                <a:defRPr/>
              </a:pPr>
              <a:t>‹#›</a:t>
            </a:fld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7166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1005576"/>
            <a:ext cx="7848872" cy="972108"/>
          </a:xfrm>
        </p:spPr>
        <p:txBody>
          <a:bodyPr>
            <a:noAutofit/>
          </a:bodyPr>
          <a:lstStyle>
            <a:lvl1pPr algn="l">
              <a:defRPr sz="4400" b="1" cap="all" baseline="0">
                <a:solidFill>
                  <a:srgbClr val="8B0046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lnSpc>
                <a:spcPct val="75000"/>
              </a:lnSpc>
            </a:pPr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ADD YOUR MASTER TITLE</a:t>
            </a:r>
            <a:endParaRPr lang="en-AU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3528" y="1923678"/>
            <a:ext cx="7767739" cy="7200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4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latin typeface="Calibri" pitchFamily="34" charset="0"/>
              </a:rPr>
              <a:t>Click to edit Master subtitle style</a:t>
            </a:r>
            <a:endParaRPr lang="en-AU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719"/>
            <a:ext cx="8229600" cy="38442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175863"/>
            <a:ext cx="8141516" cy="4218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F34C-29B3-4A3B-9581-5D5847094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                                   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300315-5C80-4011-9D06-3DCA9A47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5B15-7011-46E0-9910-BA13C0FCB754}" type="datetimeFigureOut">
              <a:rPr lang="en-AU" smtClean="0"/>
              <a:t>6/10/2020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584CA-E5DC-41F8-B851-C0FE6E3B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8F6F1-59BB-490D-80DA-E1E2513F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38B7-FB8D-46C7-96E7-9940158564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34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789717" y="702519"/>
            <a:ext cx="8354283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 userDrawn="1"/>
        </p:nvGrpSpPr>
        <p:grpSpPr>
          <a:xfrm>
            <a:off x="345894" y="1356675"/>
            <a:ext cx="1156382" cy="1705366"/>
            <a:chOff x="345894" y="1493180"/>
            <a:chExt cx="1156382" cy="1705366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364226" y="1493180"/>
              <a:ext cx="1119719" cy="111971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345894" y="2743001"/>
              <a:ext cx="1156382" cy="4555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9CBA18F-32E0-43AE-B5D9-6172A8B8E329}"/>
              </a:ext>
            </a:extLst>
          </p:cNvPr>
          <p:cNvSpPr/>
          <p:nvPr userDrawn="1"/>
        </p:nvSpPr>
        <p:spPr>
          <a:xfrm>
            <a:off x="1776" y="0"/>
            <a:ext cx="9142223" cy="5143500"/>
          </a:xfrm>
          <a:prstGeom prst="rect">
            <a:avLst/>
          </a:prstGeom>
          <a:solidFill>
            <a:srgbClr val="428E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3307B39-1F2B-47B8-8670-53156E35B02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5012" y="1171469"/>
            <a:ext cx="71437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5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1.xml"/><Relationship Id="rId3" Type="http://schemas.openxmlformats.org/officeDocument/2006/relationships/hyperlink" Target="http://www.perceptualmaps.com/" TargetMode="External"/><Relationship Id="rId7" Type="http://schemas.openxmlformats.org/officeDocument/2006/relationships/image" Target="../media/image14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diagramQuickStyle" Target="../diagrams/quickStyle1.xml"/><Relationship Id="rId5" Type="http://schemas.openxmlformats.org/officeDocument/2006/relationships/hyperlink" Target="http://www.clusteranalysis4marketing.com/" TargetMode="External"/><Relationship Id="rId10" Type="http://schemas.openxmlformats.org/officeDocument/2006/relationships/diagramLayout" Target="../diagrams/layout1.xml"/><Relationship Id="rId4" Type="http://schemas.openxmlformats.org/officeDocument/2006/relationships/hyperlink" Target="http://www.segmentationstudyguide.com/" TargetMode="External"/><Relationship Id="rId9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usteranalysis4marketing.com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26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chesschronicle.org/wp-content/uploads/2010/01/Anatomy-of-a-Chess-Ga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90" y="2186609"/>
            <a:ext cx="3210266" cy="238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5142" y="807392"/>
            <a:ext cx="3402379" cy="1246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57168" indent="-257168">
              <a:buFont typeface="+mj-lt"/>
              <a:buAutoNum type="arabicPeriod"/>
            </a:pPr>
            <a:r>
              <a:rPr lang="en-US" sz="1500" dirty="0"/>
              <a:t>Develop brands – based on strengths</a:t>
            </a:r>
          </a:p>
          <a:p>
            <a:pPr marL="257168" indent="-257168">
              <a:buFont typeface="+mj-lt"/>
              <a:buAutoNum type="arabicPeriod"/>
            </a:pPr>
            <a:r>
              <a:rPr lang="en-US" sz="1500" dirty="0"/>
              <a:t>Take market positions</a:t>
            </a:r>
          </a:p>
          <a:p>
            <a:pPr marL="257168" indent="-257168">
              <a:buFont typeface="+mj-lt"/>
              <a:buAutoNum type="arabicPeriod"/>
            </a:pPr>
            <a:r>
              <a:rPr lang="en-US" sz="1500" dirty="0"/>
              <a:t>Dominate market space</a:t>
            </a:r>
          </a:p>
          <a:p>
            <a:pPr marL="257168" indent="-257168">
              <a:buFont typeface="+mj-lt"/>
              <a:buAutoNum type="arabicPeriod"/>
            </a:pPr>
            <a:r>
              <a:rPr lang="en-US" sz="1500" dirty="0"/>
              <a:t>Minimize competitor incentive</a:t>
            </a:r>
          </a:p>
          <a:p>
            <a:pPr marL="257168" indent="-257168">
              <a:buFont typeface="+mj-lt"/>
              <a:buAutoNum type="arabicPeriod"/>
            </a:pPr>
            <a:r>
              <a:rPr lang="en-US" sz="1500" dirty="0"/>
              <a:t>Challenge indirect competitors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6D098D-BBF3-48B8-AF9C-D9D6FA9E4437}"/>
              </a:ext>
            </a:extLst>
          </p:cNvPr>
          <p:cNvSpPr/>
          <p:nvPr/>
        </p:nvSpPr>
        <p:spPr>
          <a:xfrm>
            <a:off x="1089077" y="158625"/>
            <a:ext cx="3464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/>
              <a:t>Positioning Analogy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8FF07B-A243-471D-BFEA-BCCA0C4A9003}"/>
              </a:ext>
            </a:extLst>
          </p:cNvPr>
          <p:cNvGrpSpPr/>
          <p:nvPr/>
        </p:nvGrpSpPr>
        <p:grpSpPr>
          <a:xfrm>
            <a:off x="3360619" y="3693922"/>
            <a:ext cx="3163854" cy="1449578"/>
            <a:chOff x="2880381" y="1541175"/>
            <a:chExt cx="4058596" cy="17320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04692E-C54E-456A-BE2B-59B973ADC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6" r="7857"/>
            <a:stretch/>
          </p:blipFill>
          <p:spPr>
            <a:xfrm>
              <a:off x="6113870" y="1584145"/>
              <a:ext cx="825107" cy="16890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9E71AF-EF6B-4D58-B097-9E905BC4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4342" y="1584145"/>
              <a:ext cx="690017" cy="15979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1875CC-1DB5-4D75-A8DD-9FF91083A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532" r="14488"/>
            <a:stretch/>
          </p:blipFill>
          <p:spPr>
            <a:xfrm>
              <a:off x="2880381" y="1584145"/>
              <a:ext cx="894742" cy="16235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FB4AB8-42D8-4A5A-802B-9538D6296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496" r="13185"/>
            <a:stretch/>
          </p:blipFill>
          <p:spPr>
            <a:xfrm>
              <a:off x="4532096" y="1578969"/>
              <a:ext cx="824801" cy="16890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7520EE-8DD8-40EA-9233-F2B916465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58" r="9503"/>
            <a:stretch/>
          </p:blipFill>
          <p:spPr>
            <a:xfrm>
              <a:off x="5423828" y="1541175"/>
              <a:ext cx="623111" cy="1683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41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497" y="962831"/>
            <a:ext cx="2450552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We are looking to visualise how consumers </a:t>
            </a:r>
            <a:r>
              <a:rPr lang="en-AU" sz="1600" b="1" dirty="0"/>
              <a:t>differentiate and choose </a:t>
            </a:r>
            <a:r>
              <a:rPr lang="en-AU" sz="1600" dirty="0"/>
              <a:t>between brands</a:t>
            </a:r>
          </a:p>
        </p:txBody>
      </p:sp>
      <p:pic>
        <p:nvPicPr>
          <p:cNvPr id="1026" name="Picture 2" descr="Cartoon Groceries Stock Illustrations – 2,393 Cartoon Groceries ...">
            <a:extLst>
              <a:ext uri="{FF2B5EF4-FFF2-40B4-BE49-F238E27FC236}">
                <a16:creationId xmlns:a16="http://schemas.microsoft.com/office/drawing/2014/main" id="{B80C091C-9937-4503-AA5C-49A6DFB9A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16491"/>
          <a:stretch/>
        </p:blipFill>
        <p:spPr bwMode="auto">
          <a:xfrm flipH="1">
            <a:off x="4953222" y="2874190"/>
            <a:ext cx="3021148" cy="20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 Is Carrying A Grocery Cart Full Of Groceries In The ...">
            <a:extLst>
              <a:ext uri="{FF2B5EF4-FFF2-40B4-BE49-F238E27FC236}">
                <a16:creationId xmlns:a16="http://schemas.microsoft.com/office/drawing/2014/main" id="{577E1CFD-A859-4B41-869C-C8AF9EB43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59" y="2756451"/>
            <a:ext cx="2256435" cy="22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7C71EB11-F6A2-4AC8-B143-EF3F1EC87B22}"/>
              </a:ext>
            </a:extLst>
          </p:cNvPr>
          <p:cNvSpPr/>
          <p:nvPr/>
        </p:nvSpPr>
        <p:spPr>
          <a:xfrm rot="21273960">
            <a:off x="3184068" y="1373778"/>
            <a:ext cx="1643641" cy="1307787"/>
          </a:xfrm>
          <a:prstGeom prst="cloudCallout">
            <a:avLst>
              <a:gd name="adj1" fmla="val 8595"/>
              <a:gd name="adj2" fmla="val 63344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87A7E-4DF0-4B48-8720-69A595172D79}"/>
              </a:ext>
            </a:extLst>
          </p:cNvPr>
          <p:cNvSpPr txBox="1"/>
          <p:nvPr/>
        </p:nvSpPr>
        <p:spPr>
          <a:xfrm>
            <a:off x="374497" y="2135322"/>
            <a:ext cx="245055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We are mapping PERCEPTION, not desired positioning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B1CF6-665F-408D-8247-D5F2C570630A}"/>
              </a:ext>
            </a:extLst>
          </p:cNvPr>
          <p:cNvSpPr txBox="1"/>
          <p:nvPr/>
        </p:nvSpPr>
        <p:spPr>
          <a:xfrm>
            <a:off x="374496" y="3061592"/>
            <a:ext cx="2450552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We are using competing BRANDS and key attributes, known as </a:t>
            </a:r>
            <a:r>
              <a:rPr lang="en-AU" sz="1600" u="sng" dirty="0"/>
              <a:t>determinant</a:t>
            </a:r>
            <a:r>
              <a:rPr lang="en-AU" sz="1600" dirty="0"/>
              <a:t> attributes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A038608-6CB1-4AA9-9524-E2ED3F6EF816}"/>
              </a:ext>
            </a:extLst>
          </p:cNvPr>
          <p:cNvSpPr/>
          <p:nvPr/>
        </p:nvSpPr>
        <p:spPr>
          <a:xfrm rot="524724">
            <a:off x="5265329" y="1344830"/>
            <a:ext cx="1922552" cy="1391292"/>
          </a:xfrm>
          <a:prstGeom prst="cloudCallout">
            <a:avLst>
              <a:gd name="adj1" fmla="val 546"/>
              <a:gd name="adj2" fmla="val 63803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A45AF-339A-46C9-84EC-EA30CF845975}"/>
              </a:ext>
            </a:extLst>
          </p:cNvPr>
          <p:cNvSpPr/>
          <p:nvPr/>
        </p:nvSpPr>
        <p:spPr>
          <a:xfrm>
            <a:off x="907468" y="71834"/>
            <a:ext cx="6846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u="sng" dirty="0"/>
              <a:t>Two Dimensional</a:t>
            </a:r>
            <a:r>
              <a:rPr lang="en-AU" sz="3200" dirty="0"/>
              <a:t> Perceptual Maps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8AA3F6-96B0-4505-B50A-D2F31BC9E8AD}"/>
              </a:ext>
            </a:extLst>
          </p:cNvPr>
          <p:cNvSpPr txBox="1"/>
          <p:nvPr/>
        </p:nvSpPr>
        <p:spPr>
          <a:xfrm>
            <a:off x="3596741" y="1735321"/>
            <a:ext cx="8182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???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168CD-611D-4B67-B90A-5D54DABFA6F1}"/>
              </a:ext>
            </a:extLst>
          </p:cNvPr>
          <p:cNvSpPr txBox="1"/>
          <p:nvPr/>
        </p:nvSpPr>
        <p:spPr>
          <a:xfrm>
            <a:off x="5770818" y="1735320"/>
            <a:ext cx="8182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40585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6457" y="571935"/>
            <a:ext cx="5426869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550453" y="2832337"/>
            <a:ext cx="4358878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962FBA2-CCF1-4932-9B1E-DC68D228C022}"/>
              </a:ext>
            </a:extLst>
          </p:cNvPr>
          <p:cNvSpPr txBox="1">
            <a:spLocks noChangeArrowheads="1"/>
          </p:cNvSpPr>
          <p:nvPr/>
        </p:nvSpPr>
        <p:spPr bwMode="auto">
          <a:xfrm rot="-154654">
            <a:off x="1294704" y="1766388"/>
            <a:ext cx="1844278" cy="854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75" i="1" dirty="0">
                <a:latin typeface="+mn-lt"/>
              </a:rPr>
              <a:t>Perception is reality!!!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6420A2F-883F-419E-B989-C5A6A20A2BCF}"/>
              </a:ext>
            </a:extLst>
          </p:cNvPr>
          <p:cNvSpPr txBox="1">
            <a:spLocks noChangeArrowheads="1"/>
          </p:cNvSpPr>
          <p:nvPr/>
        </p:nvSpPr>
        <p:spPr bwMode="auto">
          <a:xfrm rot="243148">
            <a:off x="4484518" y="1847682"/>
            <a:ext cx="222285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/>
              <a:t>What is the best movie ever made?</a:t>
            </a:r>
          </a:p>
        </p:txBody>
      </p:sp>
    </p:spTree>
    <p:extLst>
      <p:ext uri="{BB962C8B-B14F-4D97-AF65-F5344CB8AC3E}">
        <p14:creationId xmlns:p14="http://schemas.microsoft.com/office/powerpoint/2010/main" val="36290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2.83951E-6 L -0.00591 -0.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2" presetClass="path" presetSubtype="0" accel="50000" decel="50000" fill="hold" grpId="3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591 -0.4 L 3.33333E-6 2.8395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" presetID="8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25B8BF-4C5C-4231-B2B6-52915C1881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5372" y="-23813"/>
            <a:ext cx="6858000" cy="1730375"/>
          </a:xfrm>
        </p:spPr>
        <p:txBody>
          <a:bodyPr>
            <a:normAutofit/>
          </a:bodyPr>
          <a:lstStyle/>
          <a:p>
            <a:r>
              <a:rPr lang="en-AU" dirty="0"/>
              <a:t>Reviewing a Perceptual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209EA-14FB-43F5-9FEC-FF28F3D11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583" y="761861"/>
            <a:ext cx="4546064" cy="429817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7656BE5-AABF-44AD-B37B-11E66E5C2CBD}"/>
              </a:ext>
            </a:extLst>
          </p:cNvPr>
          <p:cNvSpPr/>
          <p:nvPr/>
        </p:nvSpPr>
        <p:spPr>
          <a:xfrm rot="17693504">
            <a:off x="4159487" y="3589312"/>
            <a:ext cx="595631" cy="245444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4AF54-CCF3-4E8C-8CAE-13EF967F17B7}"/>
              </a:ext>
            </a:extLst>
          </p:cNvPr>
          <p:cNvSpPr txBox="1"/>
          <p:nvPr/>
        </p:nvSpPr>
        <p:spPr>
          <a:xfrm>
            <a:off x="882788" y="862592"/>
            <a:ext cx="1732452" cy="56185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Impact of our marketing activities</a:t>
            </a:r>
          </a:p>
        </p:txBody>
      </p:sp>
    </p:spTree>
    <p:extLst>
      <p:ext uri="{BB962C8B-B14F-4D97-AF65-F5344CB8AC3E}">
        <p14:creationId xmlns:p14="http://schemas.microsoft.com/office/powerpoint/2010/main" val="23051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25B8BF-4C5C-4231-B2B6-52915C1881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5372" y="-23813"/>
            <a:ext cx="6858000" cy="1730375"/>
          </a:xfrm>
        </p:spPr>
        <p:txBody>
          <a:bodyPr>
            <a:normAutofit/>
          </a:bodyPr>
          <a:lstStyle/>
          <a:p>
            <a:r>
              <a:rPr lang="en-AU" dirty="0"/>
              <a:t>Reviewing a Perceptual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209EA-14FB-43F5-9FEC-FF28F3D11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583" y="761861"/>
            <a:ext cx="4546064" cy="4298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13093-729A-4606-B173-9795DA68D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583" y="761860"/>
            <a:ext cx="4546064" cy="429817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F48196C-0268-4405-AD5E-4178E401D1CC}"/>
              </a:ext>
            </a:extLst>
          </p:cNvPr>
          <p:cNvSpPr/>
          <p:nvPr/>
        </p:nvSpPr>
        <p:spPr>
          <a:xfrm rot="17693504">
            <a:off x="4159489" y="3589312"/>
            <a:ext cx="595631" cy="245444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074B8-5F02-494E-B602-0B4800712CE2}"/>
              </a:ext>
            </a:extLst>
          </p:cNvPr>
          <p:cNvSpPr txBox="1"/>
          <p:nvPr/>
        </p:nvSpPr>
        <p:spPr>
          <a:xfrm>
            <a:off x="882788" y="862592"/>
            <a:ext cx="1732452" cy="5618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Impact of our marketing activities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D4E248-128F-447B-AE4D-EF1F2A5FB4DB}"/>
              </a:ext>
            </a:extLst>
          </p:cNvPr>
          <p:cNvSpPr txBox="1"/>
          <p:nvPr/>
        </p:nvSpPr>
        <p:spPr>
          <a:xfrm>
            <a:off x="885372" y="1526222"/>
            <a:ext cx="1732452" cy="3320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Check reality</a:t>
            </a:r>
          </a:p>
        </p:txBody>
      </p:sp>
    </p:spTree>
    <p:extLst>
      <p:ext uri="{BB962C8B-B14F-4D97-AF65-F5344CB8AC3E}">
        <p14:creationId xmlns:p14="http://schemas.microsoft.com/office/powerpoint/2010/main" val="28615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DB7C74-65C5-4F68-8C5C-0DC161282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913" y="761860"/>
            <a:ext cx="4550750" cy="42981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25B8BF-4C5C-4231-B2B6-52915C1881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5372" y="-23813"/>
            <a:ext cx="6858000" cy="1730375"/>
          </a:xfrm>
        </p:spPr>
        <p:txBody>
          <a:bodyPr>
            <a:normAutofit/>
          </a:bodyPr>
          <a:lstStyle/>
          <a:p>
            <a:r>
              <a:rPr lang="en-AU" dirty="0"/>
              <a:t>Reviewing a Perceptual Map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F48196C-0268-4405-AD5E-4178E401D1CC}"/>
              </a:ext>
            </a:extLst>
          </p:cNvPr>
          <p:cNvSpPr/>
          <p:nvPr/>
        </p:nvSpPr>
        <p:spPr>
          <a:xfrm rot="17693504">
            <a:off x="4160465" y="3589310"/>
            <a:ext cx="595631" cy="245444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174F44C-6D65-473C-AF5A-FD0B55506CF2}"/>
              </a:ext>
            </a:extLst>
          </p:cNvPr>
          <p:cNvSpPr/>
          <p:nvPr/>
        </p:nvSpPr>
        <p:spPr>
          <a:xfrm rot="16979760">
            <a:off x="2984835" y="3111733"/>
            <a:ext cx="1404462" cy="245444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3433CB6E-7762-4B80-A77E-079183C2C142}"/>
              </a:ext>
            </a:extLst>
          </p:cNvPr>
          <p:cNvSpPr/>
          <p:nvPr/>
        </p:nvSpPr>
        <p:spPr>
          <a:xfrm>
            <a:off x="3650974" y="4182857"/>
            <a:ext cx="404191" cy="198783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A4927F08-AE45-49F6-B21B-EABC1E47C738}"/>
              </a:ext>
            </a:extLst>
          </p:cNvPr>
          <p:cNvSpPr/>
          <p:nvPr/>
        </p:nvSpPr>
        <p:spPr>
          <a:xfrm rot="2497334">
            <a:off x="3990309" y="2682392"/>
            <a:ext cx="648127" cy="198783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3978C5-28D5-4553-9333-159C3B499C64}"/>
              </a:ext>
            </a:extLst>
          </p:cNvPr>
          <p:cNvSpPr txBox="1"/>
          <p:nvPr/>
        </p:nvSpPr>
        <p:spPr>
          <a:xfrm>
            <a:off x="882788" y="862592"/>
            <a:ext cx="1732452" cy="5618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Impact of our marketing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9178F-043F-47D1-BB23-2DC82AE303D7}"/>
              </a:ext>
            </a:extLst>
          </p:cNvPr>
          <p:cNvSpPr txBox="1"/>
          <p:nvPr/>
        </p:nvSpPr>
        <p:spPr>
          <a:xfrm>
            <a:off x="885372" y="1526222"/>
            <a:ext cx="1732452" cy="3320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Check reality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88CC45-4289-4DEC-AE43-49368F4D43A8}"/>
              </a:ext>
            </a:extLst>
          </p:cNvPr>
          <p:cNvSpPr txBox="1"/>
          <p:nvPr/>
        </p:nvSpPr>
        <p:spPr>
          <a:xfrm>
            <a:off x="882788" y="1953927"/>
            <a:ext cx="1733744" cy="56185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Impact of our competitors</a:t>
            </a:r>
          </a:p>
        </p:txBody>
      </p:sp>
    </p:spTree>
    <p:extLst>
      <p:ext uri="{BB962C8B-B14F-4D97-AF65-F5344CB8AC3E}">
        <p14:creationId xmlns:p14="http://schemas.microsoft.com/office/powerpoint/2010/main" val="29772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7FA6ED5-8292-4ABE-915E-0054109B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71" y="761860"/>
            <a:ext cx="4550750" cy="42981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25B8BF-4C5C-4231-B2B6-52915C1881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5372" y="-23813"/>
            <a:ext cx="6858000" cy="1730375"/>
          </a:xfrm>
        </p:spPr>
        <p:txBody>
          <a:bodyPr>
            <a:normAutofit/>
          </a:bodyPr>
          <a:lstStyle/>
          <a:p>
            <a:r>
              <a:rPr lang="en-AU" dirty="0"/>
              <a:t>Reviewing a Perceptual Map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F48196C-0268-4405-AD5E-4178E401D1CC}"/>
              </a:ext>
            </a:extLst>
          </p:cNvPr>
          <p:cNvSpPr/>
          <p:nvPr/>
        </p:nvSpPr>
        <p:spPr>
          <a:xfrm rot="17693504">
            <a:off x="4160465" y="3589310"/>
            <a:ext cx="595631" cy="245444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174F44C-6D65-473C-AF5A-FD0B55506CF2}"/>
              </a:ext>
            </a:extLst>
          </p:cNvPr>
          <p:cNvSpPr/>
          <p:nvPr/>
        </p:nvSpPr>
        <p:spPr>
          <a:xfrm rot="16979760">
            <a:off x="2984835" y="3111733"/>
            <a:ext cx="1404462" cy="245444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678C2B75-43FB-40DF-9850-3268EF000096}"/>
              </a:ext>
            </a:extLst>
          </p:cNvPr>
          <p:cNvSpPr/>
          <p:nvPr/>
        </p:nvSpPr>
        <p:spPr>
          <a:xfrm>
            <a:off x="3650974" y="4182857"/>
            <a:ext cx="404191" cy="198783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5FFC0601-B1E4-4BE8-A31A-AA5E9BC3AC0C}"/>
              </a:ext>
            </a:extLst>
          </p:cNvPr>
          <p:cNvSpPr/>
          <p:nvPr/>
        </p:nvSpPr>
        <p:spPr>
          <a:xfrm rot="2497334">
            <a:off x="3990309" y="2682392"/>
            <a:ext cx="648127" cy="198783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0C2A25-8A56-4B01-8E0E-A53154EF1CAB}"/>
              </a:ext>
            </a:extLst>
          </p:cNvPr>
          <p:cNvSpPr txBox="1"/>
          <p:nvPr/>
        </p:nvSpPr>
        <p:spPr>
          <a:xfrm>
            <a:off x="882788" y="862592"/>
            <a:ext cx="1732452" cy="5618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Impact of our marketing activities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DC976-A543-4A07-85E5-F0720BB2D077}"/>
              </a:ext>
            </a:extLst>
          </p:cNvPr>
          <p:cNvSpPr txBox="1"/>
          <p:nvPr/>
        </p:nvSpPr>
        <p:spPr>
          <a:xfrm>
            <a:off x="885372" y="1526222"/>
            <a:ext cx="1732452" cy="3320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Check reality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8F58F8-685E-4A07-AFBD-E5E0745CF0FD}"/>
              </a:ext>
            </a:extLst>
          </p:cNvPr>
          <p:cNvSpPr txBox="1"/>
          <p:nvPr/>
        </p:nvSpPr>
        <p:spPr>
          <a:xfrm>
            <a:off x="882788" y="1953927"/>
            <a:ext cx="1733744" cy="5618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Impact of our competitors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D966A-EC2C-4122-A3B4-FB4E6FF0D727}"/>
              </a:ext>
            </a:extLst>
          </p:cNvPr>
          <p:cNvSpPr txBox="1"/>
          <p:nvPr/>
        </p:nvSpPr>
        <p:spPr>
          <a:xfrm>
            <a:off x="906423" y="2615561"/>
            <a:ext cx="1732452" cy="7917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Understand customers and preferences</a:t>
            </a:r>
          </a:p>
        </p:txBody>
      </p:sp>
    </p:spTree>
    <p:extLst>
      <p:ext uri="{BB962C8B-B14F-4D97-AF65-F5344CB8AC3E}">
        <p14:creationId xmlns:p14="http://schemas.microsoft.com/office/powerpoint/2010/main" val="22562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BE63D40-CEA5-46AD-97D0-B890C3E1A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71" y="761859"/>
            <a:ext cx="4550750" cy="42981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25B8BF-4C5C-4231-B2B6-52915C1881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5372" y="-23813"/>
            <a:ext cx="6858000" cy="1730375"/>
          </a:xfrm>
        </p:spPr>
        <p:txBody>
          <a:bodyPr>
            <a:normAutofit/>
          </a:bodyPr>
          <a:lstStyle/>
          <a:p>
            <a:r>
              <a:rPr lang="en-AU" dirty="0"/>
              <a:t>Reviewing a Perceptual Map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B9A8F-EC62-4F9F-ADAD-6D8383571368}"/>
              </a:ext>
            </a:extLst>
          </p:cNvPr>
          <p:cNvSpPr txBox="1"/>
          <p:nvPr/>
        </p:nvSpPr>
        <p:spPr>
          <a:xfrm>
            <a:off x="882788" y="862592"/>
            <a:ext cx="1732452" cy="5618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Impact of our marketing 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61BFC-7B6E-4720-9F4A-CE910A5DE7C1}"/>
              </a:ext>
            </a:extLst>
          </p:cNvPr>
          <p:cNvSpPr txBox="1"/>
          <p:nvPr/>
        </p:nvSpPr>
        <p:spPr>
          <a:xfrm>
            <a:off x="885372" y="1526222"/>
            <a:ext cx="1732452" cy="3320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Check reality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F48196C-0268-4405-AD5E-4178E401D1CC}"/>
              </a:ext>
            </a:extLst>
          </p:cNvPr>
          <p:cNvSpPr/>
          <p:nvPr/>
        </p:nvSpPr>
        <p:spPr>
          <a:xfrm rot="17693504">
            <a:off x="4160465" y="3589310"/>
            <a:ext cx="595631" cy="245444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3D7D6-E7EA-4142-B572-38083B036673}"/>
              </a:ext>
            </a:extLst>
          </p:cNvPr>
          <p:cNvSpPr txBox="1"/>
          <p:nvPr/>
        </p:nvSpPr>
        <p:spPr>
          <a:xfrm>
            <a:off x="882788" y="1953927"/>
            <a:ext cx="1733744" cy="5618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Impact of our competitors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174F44C-6D65-473C-AF5A-FD0B55506CF2}"/>
              </a:ext>
            </a:extLst>
          </p:cNvPr>
          <p:cNvSpPr/>
          <p:nvPr/>
        </p:nvSpPr>
        <p:spPr>
          <a:xfrm rot="16979760">
            <a:off x="2984835" y="3111733"/>
            <a:ext cx="1404462" cy="245444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3810E-C44A-4D0D-AF72-32BFFA9A8AB2}"/>
              </a:ext>
            </a:extLst>
          </p:cNvPr>
          <p:cNvSpPr txBox="1"/>
          <p:nvPr/>
        </p:nvSpPr>
        <p:spPr>
          <a:xfrm>
            <a:off x="906423" y="2615561"/>
            <a:ext cx="1732452" cy="7917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Understand customers and preferences</a:t>
            </a: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678C2B75-43FB-40DF-9850-3268EF000096}"/>
              </a:ext>
            </a:extLst>
          </p:cNvPr>
          <p:cNvSpPr/>
          <p:nvPr/>
        </p:nvSpPr>
        <p:spPr>
          <a:xfrm>
            <a:off x="3650974" y="4182857"/>
            <a:ext cx="404191" cy="198783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5FFC0601-B1E4-4BE8-A31A-AA5E9BC3AC0C}"/>
              </a:ext>
            </a:extLst>
          </p:cNvPr>
          <p:cNvSpPr/>
          <p:nvPr/>
        </p:nvSpPr>
        <p:spPr>
          <a:xfrm rot="2497334">
            <a:off x="3990309" y="2682392"/>
            <a:ext cx="648127" cy="198783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1FE84-9339-406A-A47A-7B885BF448DE}"/>
              </a:ext>
            </a:extLst>
          </p:cNvPr>
          <p:cNvSpPr txBox="1"/>
          <p:nvPr/>
        </p:nvSpPr>
        <p:spPr>
          <a:xfrm>
            <a:off x="885372" y="3509041"/>
            <a:ext cx="1754794" cy="56185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Look for gaps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9907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8E20-7876-4465-B87F-EAC3E7C6F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0CEA-9880-4782-B26F-9936D2F65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886" y="1069069"/>
            <a:ext cx="4496335" cy="364331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sz="2000" dirty="0"/>
              <a:t>Drill down to market segments, not just the overall market</a:t>
            </a:r>
          </a:p>
          <a:p>
            <a:pPr marL="0" indent="0">
              <a:buNone/>
            </a:pPr>
            <a:endParaRPr lang="en-AU" sz="2000" dirty="0"/>
          </a:p>
          <a:p>
            <a:endParaRPr lang="en-AU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A807F-AB2B-451B-8C0F-0E29A9EB6954}"/>
              </a:ext>
            </a:extLst>
          </p:cNvPr>
          <p:cNvSpPr/>
          <p:nvPr/>
        </p:nvSpPr>
        <p:spPr>
          <a:xfrm>
            <a:off x="1221419" y="166398"/>
            <a:ext cx="561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Tips on Using 2-Axis Perceptual Maps</a:t>
            </a: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070E48-68BE-487F-82A5-98F39AE082DE}"/>
              </a:ext>
            </a:extLst>
          </p:cNvPr>
          <p:cNvGrpSpPr/>
          <p:nvPr/>
        </p:nvGrpSpPr>
        <p:grpSpPr>
          <a:xfrm>
            <a:off x="843183" y="1896373"/>
            <a:ext cx="6809947" cy="2421404"/>
            <a:chOff x="843183" y="2667521"/>
            <a:chExt cx="6594301" cy="2160664"/>
          </a:xfrm>
        </p:grpSpPr>
        <p:pic>
          <p:nvPicPr>
            <p:cNvPr id="6" name="Picture 2" descr="Cartoon Groceries Stock Illustrations – 2,393 Cartoon Groceries ...">
              <a:extLst>
                <a:ext uri="{FF2B5EF4-FFF2-40B4-BE49-F238E27FC236}">
                  <a16:creationId xmlns:a16="http://schemas.microsoft.com/office/drawing/2014/main" id="{5B23FB31-53F7-43C9-9FA0-382CEAEE25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2" b="16491"/>
            <a:stretch/>
          </p:blipFill>
          <p:spPr bwMode="auto">
            <a:xfrm flipH="1">
              <a:off x="4416336" y="2683473"/>
              <a:ext cx="3021148" cy="202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Man Is Carrying A Grocery Cart Full Of Groceries In The ...">
              <a:extLst>
                <a:ext uri="{FF2B5EF4-FFF2-40B4-BE49-F238E27FC236}">
                  <a16:creationId xmlns:a16="http://schemas.microsoft.com/office/drawing/2014/main" id="{843C9262-5F05-451E-A3C9-1F3B59E5C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83" y="2667521"/>
              <a:ext cx="2160664" cy="216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90DC4-4445-4E73-8CC0-C0BD15BAEB78}"/>
                </a:ext>
              </a:extLst>
            </p:cNvPr>
            <p:cNvSpPr txBox="1"/>
            <p:nvPr/>
          </p:nvSpPr>
          <p:spPr>
            <a:xfrm>
              <a:off x="2761778" y="3189558"/>
              <a:ext cx="2245093" cy="1008787"/>
            </a:xfrm>
            <a:prstGeom prst="leftRightArrow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350" dirty="0"/>
                <a:t>Likely different perceptions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9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8E20-7876-4465-B87F-EAC3E7C6F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0CEA-9880-4782-B26F-9936D2F65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886" y="1069069"/>
            <a:ext cx="4496335" cy="364331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Drill down to market segments, not just the overall market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/>
              <a:t>Track perception changes over time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endParaRPr lang="en-AU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A807F-AB2B-451B-8C0F-0E29A9EB6954}"/>
              </a:ext>
            </a:extLst>
          </p:cNvPr>
          <p:cNvSpPr/>
          <p:nvPr/>
        </p:nvSpPr>
        <p:spPr>
          <a:xfrm>
            <a:off x="1221419" y="166398"/>
            <a:ext cx="561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Tips on Using 2-Axis Perceptual Maps</a:t>
            </a: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BE82BA-D649-4DB0-BB01-62E368BD5BF3}"/>
              </a:ext>
            </a:extLst>
          </p:cNvPr>
          <p:cNvGrpSpPr/>
          <p:nvPr/>
        </p:nvGrpSpPr>
        <p:grpSpPr>
          <a:xfrm>
            <a:off x="1647765" y="2153478"/>
            <a:ext cx="3000576" cy="2906559"/>
            <a:chOff x="2789913" y="761860"/>
            <a:chExt cx="4550750" cy="42981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DB2768-1C56-4B28-AA40-953E988A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9913" y="761860"/>
              <a:ext cx="4550750" cy="4298177"/>
            </a:xfrm>
            <a:prstGeom prst="rect">
              <a:avLst/>
            </a:prstGeom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43ECB73-BEC7-4DCE-9A3A-82D9C289E4AD}"/>
                </a:ext>
              </a:extLst>
            </p:cNvPr>
            <p:cNvSpPr/>
            <p:nvPr/>
          </p:nvSpPr>
          <p:spPr>
            <a:xfrm rot="17693504">
              <a:off x="4160465" y="3589310"/>
              <a:ext cx="595631" cy="245444"/>
            </a:xfrm>
            <a:prstGeom prst="rightArrow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9C4D5F77-2A45-4202-98D8-A35F5F0922E9}"/>
                </a:ext>
              </a:extLst>
            </p:cNvPr>
            <p:cNvSpPr/>
            <p:nvPr/>
          </p:nvSpPr>
          <p:spPr>
            <a:xfrm rot="16979760">
              <a:off x="2984835" y="3111733"/>
              <a:ext cx="1404462" cy="245444"/>
            </a:xfrm>
            <a:prstGeom prst="rightArrow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</p:spTree>
    <p:extLst>
      <p:ext uri="{BB962C8B-B14F-4D97-AF65-F5344CB8AC3E}">
        <p14:creationId xmlns:p14="http://schemas.microsoft.com/office/powerpoint/2010/main" val="3829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6FBBB-5134-4B8E-A9A7-2A9F31DA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80" y="2103623"/>
            <a:ext cx="4751053" cy="197659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B2B1E4F0-DE18-4E52-9614-F9D3C8D0BCC3}"/>
              </a:ext>
            </a:extLst>
          </p:cNvPr>
          <p:cNvSpPr txBox="1">
            <a:spLocks/>
          </p:cNvSpPr>
          <p:nvPr/>
        </p:nvSpPr>
        <p:spPr>
          <a:xfrm>
            <a:off x="4039479" y="2042233"/>
            <a:ext cx="5031633" cy="2037989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200" dirty="0">
                <a:solidFill>
                  <a:schemeClr val="bg1"/>
                </a:solidFill>
                <a:latin typeface="Museo Sans 500" panose="02000000000000000000" pitchFamily="50" charset="0"/>
              </a:rPr>
              <a:t>Understanding </a:t>
            </a:r>
            <a:r>
              <a:rPr lang="en-AU" sz="3200" b="1" dirty="0">
                <a:solidFill>
                  <a:schemeClr val="bg1"/>
                </a:solidFill>
                <a:latin typeface="Museo Sans 500" panose="02000000000000000000" pitchFamily="50" charset="0"/>
              </a:rPr>
              <a:t>MDS</a:t>
            </a:r>
            <a:r>
              <a:rPr lang="en-AU" sz="3200" dirty="0">
                <a:solidFill>
                  <a:schemeClr val="bg1"/>
                </a:solidFill>
                <a:latin typeface="Museo Sans 500" panose="02000000000000000000" pitchFamily="50" charset="0"/>
              </a:rPr>
              <a:t> Perceptual Maps</a:t>
            </a:r>
          </a:p>
          <a:p>
            <a:pPr algn="l"/>
            <a:endParaRPr lang="en-AU" sz="3200" dirty="0">
              <a:solidFill>
                <a:schemeClr val="bg1"/>
              </a:solidFill>
              <a:latin typeface="Museo Sans 500" panose="02000000000000000000" pitchFamily="50" charset="0"/>
            </a:endParaRPr>
          </a:p>
          <a:p>
            <a:pPr algn="l"/>
            <a:r>
              <a:rPr lang="en-AU" sz="3200" dirty="0">
                <a:solidFill>
                  <a:schemeClr val="bg1"/>
                </a:solidFill>
                <a:latin typeface="Museo Sans 500" panose="02000000000000000000" pitchFamily="50" charset="0"/>
              </a:rPr>
              <a:t>With Guest Presenter</a:t>
            </a:r>
          </a:p>
          <a:p>
            <a:pPr algn="l"/>
            <a:r>
              <a:rPr lang="en-AU" sz="3200" dirty="0">
                <a:solidFill>
                  <a:schemeClr val="bg1"/>
                </a:solidFill>
                <a:latin typeface="Museo Sans 500" panose="02000000000000000000" pitchFamily="50" charset="0"/>
              </a:rPr>
              <a:t>Geoff </a:t>
            </a:r>
            <a:r>
              <a:rPr lang="en-AU" sz="3200" dirty="0" err="1">
                <a:solidFill>
                  <a:schemeClr val="bg1"/>
                </a:solidFill>
                <a:latin typeface="Museo Sans 500" panose="02000000000000000000" pitchFamily="50" charset="0"/>
              </a:rPr>
              <a:t>Fripp</a:t>
            </a:r>
            <a:endParaRPr lang="en-AU" sz="3200" dirty="0">
              <a:solidFill>
                <a:schemeClr val="bg1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0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8E20-7876-4465-B87F-EAC3E7C6F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0CEA-9880-4782-B26F-9936D2F65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886" y="1069069"/>
            <a:ext cx="4496335" cy="364331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Drill down to market segments, not just the overall market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Track perception changes over time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/>
              <a:t>Use Determinant Attributes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endParaRPr lang="en-AU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A807F-AB2B-451B-8C0F-0E29A9EB6954}"/>
              </a:ext>
            </a:extLst>
          </p:cNvPr>
          <p:cNvSpPr/>
          <p:nvPr/>
        </p:nvSpPr>
        <p:spPr>
          <a:xfrm>
            <a:off x="1221419" y="166398"/>
            <a:ext cx="561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Tips on Using 2-Axis Perceptual Maps</a:t>
            </a:r>
            <a:endParaRPr lang="en-US" sz="2800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AB5B2674-55B1-4C43-891D-DDA2C8E18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30" y="2474271"/>
            <a:ext cx="4286939" cy="25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8E20-7876-4465-B87F-EAC3E7C6F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0CEA-9880-4782-B26F-9936D2F65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886" y="1069069"/>
            <a:ext cx="4496335" cy="364331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Drill down to market segments, not just the overall market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Track perception changes over time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Use Determinant Attributes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/>
              <a:t>Review more than one perceptual map = </a:t>
            </a:r>
            <a:r>
              <a:rPr lang="en-AU" sz="2000" i="1" dirty="0"/>
              <a:t>you can use the fast mapping Excel template (with 25 attributes, you can produce 300 different maps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endParaRPr lang="en-AU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A807F-AB2B-451B-8C0F-0E29A9EB6954}"/>
              </a:ext>
            </a:extLst>
          </p:cNvPr>
          <p:cNvSpPr/>
          <p:nvPr/>
        </p:nvSpPr>
        <p:spPr>
          <a:xfrm>
            <a:off x="1221419" y="166398"/>
            <a:ext cx="561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Tips on Using 2-Axis Perceptual Maps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16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C97BA-838C-4A31-A85E-FFF96E60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69" y="377314"/>
            <a:ext cx="6471314" cy="438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84292-73BD-4839-9165-FF448174B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0" r="13837" b="2752"/>
          <a:stretch/>
        </p:blipFill>
        <p:spPr>
          <a:xfrm>
            <a:off x="1290842" y="636104"/>
            <a:ext cx="3414975" cy="437509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816F75C-D1DB-454C-838F-DA5D2A49E2C8}"/>
              </a:ext>
            </a:extLst>
          </p:cNvPr>
          <p:cNvSpPr/>
          <p:nvPr/>
        </p:nvSpPr>
        <p:spPr>
          <a:xfrm>
            <a:off x="621850" y="1064240"/>
            <a:ext cx="767593" cy="377505"/>
          </a:xfrm>
          <a:prstGeom prst="rightArrow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75C06-C706-45CC-AC7E-27F73BF09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094" y="70782"/>
            <a:ext cx="1567926" cy="1609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FFC8E8-B55A-430F-B647-071331E89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146" y="1767044"/>
            <a:ext cx="1567926" cy="1609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79675-E936-48BB-AE96-7099BFA2F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531" y="3463306"/>
            <a:ext cx="1567926" cy="1609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5BCC69-BBD1-4A1A-9B14-CF8EE10BED79}"/>
              </a:ext>
            </a:extLst>
          </p:cNvPr>
          <p:cNvSpPr txBox="1"/>
          <p:nvPr/>
        </p:nvSpPr>
        <p:spPr>
          <a:xfrm>
            <a:off x="1290842" y="70782"/>
            <a:ext cx="3414975" cy="51077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A new map is immediately and automatically produced – ideal for analysis and INSIGHTS</a:t>
            </a:r>
          </a:p>
        </p:txBody>
      </p:sp>
    </p:spTree>
    <p:extLst>
      <p:ext uri="{BB962C8B-B14F-4D97-AF65-F5344CB8AC3E}">
        <p14:creationId xmlns:p14="http://schemas.microsoft.com/office/powerpoint/2010/main" val="417710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8E20-7876-4465-B87F-EAC3E7C6F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0CEA-9880-4782-B26F-9936D2F65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886" y="1069069"/>
            <a:ext cx="4496335" cy="364331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Drill down to market segments, not just the overall market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Track perception changes over time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Use Determinant Attributes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Review more than one map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/>
              <a:t>Don’t use price and quality together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457200" indent="-457200">
              <a:buFont typeface="+mj-lt"/>
              <a:buAutoNum type="arabicPeriod"/>
            </a:pPr>
            <a:endParaRPr lang="en-AU" sz="2000" i="1" dirty="0"/>
          </a:p>
          <a:p>
            <a:pPr marL="457200" indent="-457200">
              <a:buFont typeface="+mj-lt"/>
              <a:buAutoNum type="arabicPeriod"/>
            </a:pPr>
            <a:endParaRPr lang="en-AU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endParaRPr lang="en-AU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A807F-AB2B-451B-8C0F-0E29A9EB6954}"/>
              </a:ext>
            </a:extLst>
          </p:cNvPr>
          <p:cNvSpPr/>
          <p:nvPr/>
        </p:nvSpPr>
        <p:spPr>
          <a:xfrm>
            <a:off x="1221419" y="166398"/>
            <a:ext cx="561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Tips on Using 2-Axis Perceptual Maps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77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CDB618-CE04-488A-B82E-80F409F3D543}"/>
              </a:ext>
            </a:extLst>
          </p:cNvPr>
          <p:cNvGrpSpPr/>
          <p:nvPr/>
        </p:nvGrpSpPr>
        <p:grpSpPr>
          <a:xfrm>
            <a:off x="1311407" y="1178560"/>
            <a:ext cx="3985340" cy="3809184"/>
            <a:chOff x="4329974" y="562936"/>
            <a:chExt cx="4297125" cy="42705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3BE48C-EDCF-4598-B721-F3CB9082C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9974" y="562936"/>
              <a:ext cx="4297125" cy="4069787"/>
            </a:xfrm>
            <a:prstGeom prst="rect">
              <a:avLst/>
            </a:prstGeom>
          </p:spPr>
        </p:pic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C718F15A-8F14-4EB7-B3E9-4751BDB5A745}"/>
                </a:ext>
              </a:extLst>
            </p:cNvPr>
            <p:cNvSpPr/>
            <p:nvPr/>
          </p:nvSpPr>
          <p:spPr>
            <a:xfrm rot="18877524">
              <a:off x="5188747" y="3084651"/>
              <a:ext cx="3196267" cy="3013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E78964C-7F5B-4DF8-9E17-B33750E38977}"/>
              </a:ext>
            </a:extLst>
          </p:cNvPr>
          <p:cNvSpPr/>
          <p:nvPr/>
        </p:nvSpPr>
        <p:spPr>
          <a:xfrm>
            <a:off x="964032" y="155756"/>
            <a:ext cx="5294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/>
              <a:t>Price and Quality may be perceived as the same by consumers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93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8E20-7876-4465-B87F-EAC3E7C6F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0CEA-9880-4782-B26F-9936D2F65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886" y="1069069"/>
            <a:ext cx="4496335" cy="364331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Drill down to market segments, not just the overall market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Track perception changes over time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Use Determinant Attributes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Review more than one map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Don’t use price and quality together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/>
              <a:t>Watch out if your brand is in the middle of every map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457200" indent="-457200">
              <a:buFont typeface="+mj-lt"/>
              <a:buAutoNum type="arabicPeriod"/>
            </a:pPr>
            <a:endParaRPr lang="en-AU" sz="2000" i="1" dirty="0"/>
          </a:p>
          <a:p>
            <a:pPr marL="457200" indent="-457200">
              <a:buFont typeface="+mj-lt"/>
              <a:buAutoNum type="arabicPeriod"/>
            </a:pPr>
            <a:endParaRPr lang="en-AU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endParaRPr lang="en-AU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A807F-AB2B-451B-8C0F-0E29A9EB6954}"/>
              </a:ext>
            </a:extLst>
          </p:cNvPr>
          <p:cNvSpPr/>
          <p:nvPr/>
        </p:nvSpPr>
        <p:spPr>
          <a:xfrm>
            <a:off x="1221419" y="166398"/>
            <a:ext cx="561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Tips on Using 2-Axis Perceptual Maps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97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85A470-AFDF-4FA3-9776-E155F686FAC9}"/>
              </a:ext>
            </a:extLst>
          </p:cNvPr>
          <p:cNvGrpSpPr/>
          <p:nvPr/>
        </p:nvGrpSpPr>
        <p:grpSpPr>
          <a:xfrm>
            <a:off x="1266769" y="801282"/>
            <a:ext cx="4385283" cy="3936370"/>
            <a:chOff x="3129094" y="663724"/>
            <a:chExt cx="5045265" cy="47602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450624-89C1-4058-B08C-CF8BC389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094" y="663724"/>
              <a:ext cx="5045265" cy="47602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</p:pic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5163FA1A-6984-4A7E-AC2A-5E218DD71EB7}"/>
                </a:ext>
              </a:extLst>
            </p:cNvPr>
            <p:cNvSpPr/>
            <p:nvPr/>
          </p:nvSpPr>
          <p:spPr>
            <a:xfrm rot="18617642">
              <a:off x="4833042" y="3170324"/>
              <a:ext cx="838899" cy="3355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21FE342-6CCA-4F10-8C19-7C639A0B79D4}"/>
              </a:ext>
            </a:extLst>
          </p:cNvPr>
          <p:cNvSpPr/>
          <p:nvPr/>
        </p:nvSpPr>
        <p:spPr>
          <a:xfrm>
            <a:off x="1221419" y="166398"/>
            <a:ext cx="4141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Indicates under positioning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49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8E20-7876-4465-B87F-EAC3E7C6F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0CEA-9880-4782-B26F-9936D2F65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9886" y="1069069"/>
            <a:ext cx="4496335" cy="364331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Drill down to market segments, not just the overall market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Track perception changes over time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Use Determinant Attributes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Review more than one map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Don’t use price and quality together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chemeClr val="bg1">
                    <a:lumMod val="50000"/>
                  </a:schemeClr>
                </a:solidFill>
              </a:rPr>
              <a:t>Watch out if your brand is in the middle of every map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/>
              <a:t>Don’t be too ambitious pursuing market gaps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457200" indent="-457200">
              <a:buFont typeface="+mj-lt"/>
              <a:buAutoNum type="arabicPeriod"/>
            </a:pPr>
            <a:endParaRPr lang="en-AU" sz="2000" i="1" dirty="0"/>
          </a:p>
          <a:p>
            <a:pPr marL="457200" indent="-457200">
              <a:buFont typeface="+mj-lt"/>
              <a:buAutoNum type="arabicPeriod"/>
            </a:pPr>
            <a:endParaRPr lang="en-AU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endParaRPr lang="en-AU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A807F-AB2B-451B-8C0F-0E29A9EB6954}"/>
              </a:ext>
            </a:extLst>
          </p:cNvPr>
          <p:cNvSpPr/>
          <p:nvPr/>
        </p:nvSpPr>
        <p:spPr>
          <a:xfrm>
            <a:off x="1221419" y="166398"/>
            <a:ext cx="561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Tips on Using 2-Axis Perceptual Maps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82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6ECB7E-E202-4A61-89A4-515C8921F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77" y="728870"/>
            <a:ext cx="4456763" cy="42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4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              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318" y="829537"/>
            <a:ext cx="5551230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sz="1800" dirty="0"/>
              <a:t>Overview of positioning</a:t>
            </a:r>
          </a:p>
          <a:p>
            <a:pPr lvl="1"/>
            <a:r>
              <a:rPr lang="en-AU" sz="1400" dirty="0"/>
              <a:t>Key aspects and why it’s important</a:t>
            </a:r>
          </a:p>
          <a:p>
            <a:r>
              <a:rPr lang="en-AU" sz="1800" dirty="0"/>
              <a:t>Working with two-axis perceptual maps</a:t>
            </a:r>
          </a:p>
          <a:p>
            <a:pPr lvl="1"/>
            <a:r>
              <a:rPr lang="en-AU" sz="1400" dirty="0"/>
              <a:t>Tips on how to use</a:t>
            </a:r>
          </a:p>
          <a:p>
            <a:pPr lvl="1"/>
            <a:r>
              <a:rPr lang="en-AU" sz="1400" dirty="0"/>
              <a:t>Limitations</a:t>
            </a:r>
          </a:p>
          <a:p>
            <a:endParaRPr lang="en-AU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6F3D4-9321-489A-887A-A6515F8C0B2A}"/>
              </a:ext>
            </a:extLst>
          </p:cNvPr>
          <p:cNvSpPr/>
          <p:nvPr/>
        </p:nvSpPr>
        <p:spPr>
          <a:xfrm>
            <a:off x="960586" y="2111"/>
            <a:ext cx="626466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/>
              <a:t>Introduction to MDS Maps</a:t>
            </a:r>
            <a:endParaRPr lang="en-US" sz="4400" dirty="0"/>
          </a:p>
          <a:p>
            <a:endParaRPr lang="en-US" sz="4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8E07F-BA9B-429A-B643-F9ABE1BA3284}"/>
              </a:ext>
            </a:extLst>
          </p:cNvPr>
          <p:cNvGrpSpPr/>
          <p:nvPr/>
        </p:nvGrpSpPr>
        <p:grpSpPr>
          <a:xfrm>
            <a:off x="1543397" y="2372139"/>
            <a:ext cx="3028603" cy="2551043"/>
            <a:chOff x="955772" y="760655"/>
            <a:chExt cx="3018183" cy="28448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FE31A1-ADB6-4DD5-BC7E-E05227BC8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772" y="760655"/>
              <a:ext cx="3018183" cy="28448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2532108-EBBF-40C3-B313-A14402E21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3975" y="2280942"/>
              <a:ext cx="2585816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F85BA1-E1DD-4372-9BE5-FAEE49E5E2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4616" y="1118578"/>
              <a:ext cx="0" cy="23148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52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8E20-7876-4465-B87F-EAC3E7C6F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0CEA-9880-4782-B26F-9936D2F659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2895" y="890669"/>
            <a:ext cx="5661102" cy="3643312"/>
          </a:xfrm>
          <a:prstGeom prst="rect">
            <a:avLst/>
          </a:prstGeom>
        </p:spPr>
        <p:txBody>
          <a:bodyPr/>
          <a:lstStyle/>
          <a:p>
            <a:r>
              <a:rPr lang="en-AU" sz="2000" dirty="0"/>
              <a:t>They simplify the consumer’s purchase decision down to two product attributes</a:t>
            </a:r>
          </a:p>
          <a:p>
            <a:pPr lvl="1"/>
            <a:r>
              <a:rPr lang="en-AU" sz="2000" dirty="0"/>
              <a:t> Using the “wrong” attributes could be misleading</a:t>
            </a:r>
          </a:p>
          <a:p>
            <a:r>
              <a:rPr lang="en-AU" sz="2000" dirty="0"/>
              <a:t>They are purely descriptive, they provide limited new insight into the market</a:t>
            </a:r>
          </a:p>
          <a:p>
            <a:r>
              <a:rPr lang="en-AU" sz="2000" dirty="0"/>
              <a:t>We cannot see how the market is interrelated</a:t>
            </a:r>
          </a:p>
          <a:p>
            <a:r>
              <a:rPr lang="en-AU" sz="2000" dirty="0"/>
              <a:t>They do not clearly distinguish between owned and shared attributes</a:t>
            </a:r>
          </a:p>
          <a:p>
            <a:r>
              <a:rPr lang="en-AU" sz="2000" dirty="0"/>
              <a:t>They do not ‘paint a picture’ of the overall market</a:t>
            </a:r>
          </a:p>
          <a:p>
            <a:endParaRPr lang="en-AU" sz="2000" dirty="0"/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457200" indent="-457200">
              <a:buFont typeface="+mj-lt"/>
              <a:buAutoNum type="arabicPeriod"/>
            </a:pPr>
            <a:endParaRPr lang="en-AU" sz="2000" i="1" dirty="0"/>
          </a:p>
          <a:p>
            <a:pPr marL="457200" indent="-457200">
              <a:buFont typeface="+mj-lt"/>
              <a:buAutoNum type="arabicPeriod"/>
            </a:pPr>
            <a:endParaRPr lang="en-AU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  <a:p>
            <a:endParaRPr lang="en-AU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A807F-AB2B-451B-8C0F-0E29A9EB6954}"/>
              </a:ext>
            </a:extLst>
          </p:cNvPr>
          <p:cNvSpPr/>
          <p:nvPr/>
        </p:nvSpPr>
        <p:spPr>
          <a:xfrm>
            <a:off x="1221419" y="166398"/>
            <a:ext cx="5661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Limitations of 2-Axis Perceptual Maps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0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25B8BF-4C5C-4231-B2B6-52915C1881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9357" y="-73025"/>
            <a:ext cx="6858000" cy="1730375"/>
          </a:xfrm>
        </p:spPr>
        <p:txBody>
          <a:bodyPr>
            <a:normAutofit/>
          </a:bodyPr>
          <a:lstStyle/>
          <a:p>
            <a:r>
              <a:rPr lang="en-AU" dirty="0"/>
              <a:t>Using the Excel Templates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D6329D-0A6C-4C62-8727-B9097A4F6D1A}"/>
              </a:ext>
            </a:extLst>
          </p:cNvPr>
          <p:cNvSpPr txBox="1"/>
          <p:nvPr/>
        </p:nvSpPr>
        <p:spPr>
          <a:xfrm>
            <a:off x="1263561" y="1256005"/>
            <a:ext cx="6033782" cy="2631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500" b="1" dirty="0"/>
              <a:t>Excel Tools you should have download…</a:t>
            </a:r>
          </a:p>
          <a:p>
            <a:pPr algn="ctr"/>
            <a:endParaRPr lang="en-AU" sz="1500" dirty="0"/>
          </a:p>
          <a:p>
            <a:pPr marL="257175" indent="-257175" algn="ctr">
              <a:buFont typeface="+mj-lt"/>
              <a:buAutoNum type="arabicPeriod"/>
            </a:pPr>
            <a:r>
              <a:rPr lang="en-AU" sz="1500" dirty="0"/>
              <a:t>Perceptual Map template for two-axes</a:t>
            </a:r>
          </a:p>
          <a:p>
            <a:pPr marL="257175" indent="-257175" algn="ctr">
              <a:buFont typeface="+mj-lt"/>
              <a:buAutoNum type="arabicPeriod"/>
            </a:pPr>
            <a:r>
              <a:rPr lang="en-AU" sz="1500" dirty="0"/>
              <a:t>Fast mapping template</a:t>
            </a:r>
          </a:p>
          <a:p>
            <a:pPr marL="257175" indent="-257175" algn="ctr">
              <a:buFont typeface="+mj-lt"/>
              <a:buAutoNum type="arabicPeriod"/>
            </a:pPr>
            <a:r>
              <a:rPr lang="en-AU" sz="1500" dirty="0"/>
              <a:t>MDS Perceptual Map template</a:t>
            </a:r>
          </a:p>
          <a:p>
            <a:pPr marL="257175" indent="-257175" algn="ctr">
              <a:buFont typeface="+mj-lt"/>
              <a:buAutoNum type="arabicPeriod"/>
            </a:pPr>
            <a:endParaRPr lang="en-AU" sz="1500" dirty="0"/>
          </a:p>
          <a:p>
            <a:pPr algn="ctr"/>
            <a:r>
              <a:rPr lang="en-AU" sz="1500" b="1" dirty="0"/>
              <a:t>We will be working with the MDS Perceptual Map template in this video</a:t>
            </a:r>
          </a:p>
          <a:p>
            <a:pPr algn="ctr"/>
            <a:endParaRPr lang="en-AU" sz="1500" dirty="0"/>
          </a:p>
          <a:p>
            <a:pPr algn="ctr"/>
            <a:endParaRPr lang="en-AU" sz="1500" dirty="0"/>
          </a:p>
          <a:p>
            <a:pPr algn="ctr"/>
            <a:r>
              <a:rPr lang="en-AU" sz="1500" i="1" dirty="0"/>
              <a:t>You need </a:t>
            </a:r>
            <a:r>
              <a:rPr lang="en-AU" sz="1500" b="1" i="1" dirty="0"/>
              <a:t>Excel</a:t>
            </a:r>
            <a:r>
              <a:rPr lang="en-AU" sz="1500" i="1" dirty="0"/>
              <a:t> to run</a:t>
            </a:r>
          </a:p>
          <a:p>
            <a:pPr algn="ctr"/>
            <a:r>
              <a:rPr lang="en-AU" sz="1500" i="1" dirty="0"/>
              <a:t>Can run on Apple Mac as well</a:t>
            </a:r>
            <a:endParaRPr lang="en-AU" sz="1350" i="1" dirty="0"/>
          </a:p>
        </p:txBody>
      </p:sp>
    </p:spTree>
    <p:extLst>
      <p:ext uri="{BB962C8B-B14F-4D97-AF65-F5344CB8AC3E}">
        <p14:creationId xmlns:p14="http://schemas.microsoft.com/office/powerpoint/2010/main" val="14578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ABF376-30F4-4DA2-9BC3-073E9327C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19" y="1371600"/>
            <a:ext cx="5466385" cy="339255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C291DE-5E59-4ED7-BE14-E9E3C2F7A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182893"/>
              </p:ext>
            </p:extLst>
          </p:nvPr>
        </p:nvGraphicFramePr>
        <p:xfrm>
          <a:off x="3488823" y="40584"/>
          <a:ext cx="308888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627">
                  <a:extLst>
                    <a:ext uri="{9D8B030D-6E8A-4147-A177-3AD203B41FA5}">
                      <a16:colId xmlns:a16="http://schemas.microsoft.com/office/drawing/2014/main" val="4168664281"/>
                    </a:ext>
                  </a:extLst>
                </a:gridCol>
                <a:gridCol w="1029627">
                  <a:extLst>
                    <a:ext uri="{9D8B030D-6E8A-4147-A177-3AD203B41FA5}">
                      <a16:colId xmlns:a16="http://schemas.microsoft.com/office/drawing/2014/main" val="148942843"/>
                    </a:ext>
                  </a:extLst>
                </a:gridCol>
                <a:gridCol w="1029627">
                  <a:extLst>
                    <a:ext uri="{9D8B030D-6E8A-4147-A177-3AD203B41FA5}">
                      <a16:colId xmlns:a16="http://schemas.microsoft.com/office/drawing/2014/main" val="2672150137"/>
                    </a:ext>
                  </a:extLst>
                </a:gridCol>
              </a:tblGrid>
              <a:tr h="225825">
                <a:tc>
                  <a:txBody>
                    <a:bodyPr/>
                    <a:lstStyle/>
                    <a:p>
                      <a:pPr algn="ctr"/>
                      <a:endParaRPr lang="en-AU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Brand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Brand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280209"/>
                  </a:ext>
                </a:extLst>
              </a:tr>
              <a:tr h="225825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51837"/>
                  </a:ext>
                </a:extLst>
              </a:tr>
              <a:tr h="225825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Choice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76153"/>
                  </a:ext>
                </a:extLst>
              </a:tr>
              <a:tr h="225825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Innovation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6463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1F4E6D8-D468-4228-ADB2-B02A7C51C76B}"/>
              </a:ext>
            </a:extLst>
          </p:cNvPr>
          <p:cNvSpPr txBox="1"/>
          <p:nvPr/>
        </p:nvSpPr>
        <p:spPr>
          <a:xfrm>
            <a:off x="1464365" y="4320209"/>
            <a:ext cx="987287" cy="2894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/>
              <a:t>Owned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4A19A-4056-4DD2-B96A-2975651FFCC6}"/>
              </a:ext>
            </a:extLst>
          </p:cNvPr>
          <p:cNvSpPr txBox="1"/>
          <p:nvPr/>
        </p:nvSpPr>
        <p:spPr>
          <a:xfrm>
            <a:off x="5198164" y="4625842"/>
            <a:ext cx="987287" cy="2894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/>
              <a:t>Owned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DEF60-3BB3-4FFB-902D-3D2EAF74A705}"/>
              </a:ext>
            </a:extLst>
          </p:cNvPr>
          <p:cNvSpPr txBox="1"/>
          <p:nvPr/>
        </p:nvSpPr>
        <p:spPr>
          <a:xfrm>
            <a:off x="3806316" y="2196126"/>
            <a:ext cx="987287" cy="2894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/>
              <a:t>Shared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E8BE8F-BF19-46CA-92D7-3A82469BC784}"/>
              </a:ext>
            </a:extLst>
          </p:cNvPr>
          <p:cNvCxnSpPr>
            <a:cxnSpLocks/>
          </p:cNvCxnSpPr>
          <p:nvPr/>
        </p:nvCxnSpPr>
        <p:spPr>
          <a:xfrm flipH="1" flipV="1">
            <a:off x="1702904" y="2683566"/>
            <a:ext cx="185531" cy="13119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FE74FC-5D97-4061-94DF-8BDE860A63BD}"/>
              </a:ext>
            </a:extLst>
          </p:cNvPr>
          <p:cNvCxnSpPr>
            <a:cxnSpLocks/>
          </p:cNvCxnSpPr>
          <p:nvPr/>
        </p:nvCxnSpPr>
        <p:spPr>
          <a:xfrm>
            <a:off x="4625009" y="1915768"/>
            <a:ext cx="1378226" cy="9044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3CF3C3-71CE-45CC-9C45-5079581A3BE2}"/>
              </a:ext>
            </a:extLst>
          </p:cNvPr>
          <p:cNvCxnSpPr>
            <a:cxnSpLocks/>
          </p:cNvCxnSpPr>
          <p:nvPr/>
        </p:nvCxnSpPr>
        <p:spPr>
          <a:xfrm flipH="1">
            <a:off x="1855304" y="1915768"/>
            <a:ext cx="2273309" cy="6559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1ADB8E-E4BD-4C60-BF27-4EED87A95107}"/>
              </a:ext>
            </a:extLst>
          </p:cNvPr>
          <p:cNvCxnSpPr>
            <a:cxnSpLocks/>
          </p:cNvCxnSpPr>
          <p:nvPr/>
        </p:nvCxnSpPr>
        <p:spPr>
          <a:xfrm flipV="1">
            <a:off x="5671930" y="2988366"/>
            <a:ext cx="397566" cy="13119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E480906-E1CE-4C8D-B7EC-2A6A8DD56782}"/>
              </a:ext>
            </a:extLst>
          </p:cNvPr>
          <p:cNvSpPr txBox="1"/>
          <p:nvPr/>
        </p:nvSpPr>
        <p:spPr>
          <a:xfrm>
            <a:off x="868018" y="243962"/>
            <a:ext cx="250466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/>
              <a:t>IMPORTANT</a:t>
            </a:r>
          </a:p>
          <a:p>
            <a:pPr algn="ctr"/>
            <a:r>
              <a:rPr lang="en-AU" sz="1600" dirty="0"/>
              <a:t>MDS maps are </a:t>
            </a:r>
            <a:r>
              <a:rPr lang="en-AU" sz="1600" b="1" dirty="0"/>
              <a:t>interpreted differently </a:t>
            </a:r>
            <a:r>
              <a:rPr lang="en-AU" sz="1600" dirty="0"/>
              <a:t>to 2-axis maps</a:t>
            </a:r>
          </a:p>
        </p:txBody>
      </p:sp>
    </p:spTree>
    <p:extLst>
      <p:ext uri="{BB962C8B-B14F-4D97-AF65-F5344CB8AC3E}">
        <p14:creationId xmlns:p14="http://schemas.microsoft.com/office/powerpoint/2010/main" val="40353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31D1-5BBD-40CC-888F-7E29CA9DB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9375"/>
            <a:ext cx="7886700" cy="993775"/>
          </a:xfrm>
        </p:spPr>
        <p:txBody>
          <a:bodyPr/>
          <a:lstStyle/>
          <a:p>
            <a:r>
              <a:rPr lang="en-AU" sz="3200" dirty="0"/>
              <a:t>What does the template do?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DC9FC-0E18-44CA-B778-1AA502DF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3" y="1715989"/>
            <a:ext cx="4622007" cy="219421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F833C-FB52-474D-B015-EFB182129B12}"/>
              </a:ext>
            </a:extLst>
          </p:cNvPr>
          <p:cNvSpPr txBox="1"/>
          <p:nvPr/>
        </p:nvSpPr>
        <p:spPr>
          <a:xfrm>
            <a:off x="1014413" y="834220"/>
            <a:ext cx="2493169" cy="71558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It takes the perceptual map data</a:t>
            </a:r>
          </a:p>
          <a:p>
            <a:pPr algn="ctr"/>
            <a:r>
              <a:rPr lang="en-AU" sz="1350" dirty="0"/>
              <a:t>And works out the difference between each and every point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4C7A00-53C4-4484-AD64-86A919DF807C}"/>
              </a:ext>
            </a:extLst>
          </p:cNvPr>
          <p:cNvCxnSpPr>
            <a:cxnSpLocks/>
          </p:cNvCxnSpPr>
          <p:nvPr/>
        </p:nvCxnSpPr>
        <p:spPr>
          <a:xfrm flipV="1">
            <a:off x="2003821" y="1915545"/>
            <a:ext cx="1354105" cy="93092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3372CC-A4F1-4D0F-9A29-0E0B344F8F63}"/>
              </a:ext>
            </a:extLst>
          </p:cNvPr>
          <p:cNvCxnSpPr>
            <a:cxnSpLocks/>
          </p:cNvCxnSpPr>
          <p:nvPr/>
        </p:nvCxnSpPr>
        <p:spPr>
          <a:xfrm>
            <a:off x="1312480" y="2277533"/>
            <a:ext cx="0" cy="58843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2A4AD6-1220-41CE-B6FA-3681AE0D54AA}"/>
              </a:ext>
            </a:extLst>
          </p:cNvPr>
          <p:cNvCxnSpPr>
            <a:cxnSpLocks/>
          </p:cNvCxnSpPr>
          <p:nvPr/>
        </p:nvCxnSpPr>
        <p:spPr>
          <a:xfrm flipH="1">
            <a:off x="3477867" y="1915545"/>
            <a:ext cx="109413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9AE3A1-3298-481A-AD01-7583A52BF4FE}"/>
              </a:ext>
            </a:extLst>
          </p:cNvPr>
          <p:cNvSpPr txBox="1"/>
          <p:nvPr/>
        </p:nvSpPr>
        <p:spPr>
          <a:xfrm>
            <a:off x="3614193" y="834220"/>
            <a:ext cx="2022228" cy="71558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Brand </a:t>
            </a:r>
            <a:r>
              <a:rPr lang="en-AU" sz="1350" dirty="0">
                <a:sym typeface="Wingdings" panose="05000000000000000000" pitchFamily="2" charset="2"/>
              </a:rPr>
              <a:t> attribute</a:t>
            </a:r>
          </a:p>
          <a:p>
            <a:pPr algn="ctr"/>
            <a:r>
              <a:rPr lang="en-AU" sz="1350" dirty="0">
                <a:sym typeface="Wingdings" panose="05000000000000000000" pitchFamily="2" charset="2"/>
              </a:rPr>
              <a:t>Brand  brand</a:t>
            </a:r>
          </a:p>
          <a:p>
            <a:pPr algn="ctr"/>
            <a:r>
              <a:rPr lang="en-AU" sz="1350" dirty="0">
                <a:sym typeface="Wingdings" panose="05000000000000000000" pitchFamily="2" charset="2"/>
              </a:rPr>
              <a:t>Attribute  attribute</a:t>
            </a:r>
            <a:endParaRPr lang="en-A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47A87-061A-4A1C-9EB9-0425486BECC6}"/>
              </a:ext>
            </a:extLst>
          </p:cNvPr>
          <p:cNvSpPr txBox="1"/>
          <p:nvPr/>
        </p:nvSpPr>
        <p:spPr>
          <a:xfrm>
            <a:off x="875108" y="4052518"/>
            <a:ext cx="2859643" cy="92333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50"/>
            </a:lvl1pPr>
          </a:lstStyle>
          <a:p>
            <a:r>
              <a:rPr lang="en-AU" dirty="0"/>
              <a:t>Excel’s built-in “solver” then works out solution/s to maximize the correlation between the actual data and the plotted map data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3CC8F1-1C35-4726-AB67-3262C572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669" y="3359428"/>
            <a:ext cx="2596405" cy="162049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354F5D-C11C-4470-9584-F9CEED5B36E2}"/>
              </a:ext>
            </a:extLst>
          </p:cNvPr>
          <p:cNvCxnSpPr>
            <a:cxnSpLocks/>
          </p:cNvCxnSpPr>
          <p:nvPr/>
        </p:nvCxnSpPr>
        <p:spPr>
          <a:xfrm>
            <a:off x="4685759" y="3768836"/>
            <a:ext cx="555476" cy="10319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04B66AA-9B74-4B78-91B0-AF5ABE07C52F}"/>
              </a:ext>
            </a:extLst>
          </p:cNvPr>
          <p:cNvCxnSpPr>
            <a:cxnSpLocks/>
          </p:cNvCxnSpPr>
          <p:nvPr/>
        </p:nvCxnSpPr>
        <p:spPr>
          <a:xfrm flipV="1">
            <a:off x="5247861" y="4309280"/>
            <a:ext cx="337930" cy="14345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5593526-3087-4B91-9329-ECC0C8636153}"/>
              </a:ext>
            </a:extLst>
          </p:cNvPr>
          <p:cNvCxnSpPr>
            <a:cxnSpLocks/>
          </p:cNvCxnSpPr>
          <p:nvPr/>
        </p:nvCxnSpPr>
        <p:spPr>
          <a:xfrm>
            <a:off x="4472609" y="4052518"/>
            <a:ext cx="439552" cy="34900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2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31D1-5BBD-40CC-888F-7E29CA9DB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7896" y="79375"/>
            <a:ext cx="5671930" cy="993775"/>
          </a:xfrm>
        </p:spPr>
        <p:txBody>
          <a:bodyPr/>
          <a:lstStyle/>
          <a:p>
            <a:pPr algn="l"/>
            <a:r>
              <a:rPr lang="en-AU" sz="3600" dirty="0"/>
              <a:t>Map Variations?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40A53-B504-4323-8390-A40B3E864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16" y="2727871"/>
            <a:ext cx="2396728" cy="2260997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00B02-945B-430B-9894-2ECAA5556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063" y="733250"/>
            <a:ext cx="3033306" cy="189083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97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25B8BF-4C5C-4231-B2B6-52915C1881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19807" y="1258819"/>
            <a:ext cx="4618384" cy="1730375"/>
          </a:xfrm>
        </p:spPr>
        <p:txBody>
          <a:bodyPr>
            <a:normAutofit fontScale="90000"/>
          </a:bodyPr>
          <a:lstStyle/>
          <a:p>
            <a:r>
              <a:rPr lang="en-AU" dirty="0"/>
              <a:t>Your turn to use the MDS Template with the data</a:t>
            </a:r>
            <a:br>
              <a:rPr lang="en-AU" dirty="0"/>
            </a:br>
            <a:r>
              <a:rPr lang="en-AU" sz="3600" i="1" dirty="0">
                <a:solidFill>
                  <a:schemeClr val="bg1">
                    <a:lumMod val="50000"/>
                  </a:schemeClr>
                </a:solidFill>
              </a:rPr>
              <a:t>There are some quick instructions to add Solver</a:t>
            </a:r>
            <a:endParaRPr lang="en-AU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25B8BF-4C5C-4231-B2B6-52915C1881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19807" y="1258819"/>
            <a:ext cx="5055706" cy="1730375"/>
          </a:xfrm>
        </p:spPr>
        <p:txBody>
          <a:bodyPr>
            <a:normAutofit fontScale="90000"/>
          </a:bodyPr>
          <a:lstStyle/>
          <a:p>
            <a:r>
              <a:rPr lang="en-AU" dirty="0"/>
              <a:t>Using the MDS Template with the Thinkers data</a:t>
            </a:r>
          </a:p>
        </p:txBody>
      </p:sp>
    </p:spTree>
    <p:extLst>
      <p:ext uri="{BB962C8B-B14F-4D97-AF65-F5344CB8AC3E}">
        <p14:creationId xmlns:p14="http://schemas.microsoft.com/office/powerpoint/2010/main" val="32793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EDF3E0-AE1E-4D30-8FA9-B99BC8E19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95" y="302471"/>
            <a:ext cx="6821275" cy="4521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265FC-BCFB-4476-80EC-303753D9BC97}"/>
              </a:ext>
            </a:extLst>
          </p:cNvPr>
          <p:cNvSpPr txBox="1"/>
          <p:nvPr/>
        </p:nvSpPr>
        <p:spPr>
          <a:xfrm>
            <a:off x="1050516" y="3966422"/>
            <a:ext cx="2114026" cy="7155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You may not get this exact map, but you will get something quite similar…</a:t>
            </a:r>
          </a:p>
        </p:txBody>
      </p:sp>
    </p:spTree>
    <p:extLst>
      <p:ext uri="{BB962C8B-B14F-4D97-AF65-F5344CB8AC3E}">
        <p14:creationId xmlns:p14="http://schemas.microsoft.com/office/powerpoint/2010/main" val="18826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31D1-5BBD-40CC-888F-7E29CA9DB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9375"/>
            <a:ext cx="6559826" cy="993775"/>
          </a:xfrm>
        </p:spPr>
        <p:txBody>
          <a:bodyPr/>
          <a:lstStyle/>
          <a:p>
            <a:r>
              <a:rPr lang="en-AU" sz="3200" dirty="0"/>
              <a:t>Map Variations?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1377A-B2F2-40DC-92C8-183EC2C6B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3" y="836083"/>
            <a:ext cx="3005837" cy="187656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1A134-1C2F-4AEA-A824-FE2490F6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121" y="830112"/>
            <a:ext cx="3005837" cy="188850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307945-F17F-4626-868A-786371679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612" y="2940587"/>
            <a:ext cx="2998602" cy="188850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204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46924-5DB9-4253-BA4F-F95832F12480}"/>
              </a:ext>
            </a:extLst>
          </p:cNvPr>
          <p:cNvSpPr txBox="1"/>
          <p:nvPr/>
        </p:nvSpPr>
        <p:spPr>
          <a:xfrm>
            <a:off x="897068" y="260500"/>
            <a:ext cx="17148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Can simplify a cluttered map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91A27-F935-4C27-8FEC-399DBB790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04" y="2796209"/>
            <a:ext cx="1855502" cy="2165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810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              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318" y="829537"/>
            <a:ext cx="5551230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sz="1800" dirty="0"/>
              <a:t>Multi-dimensional scaling (MDS) maps</a:t>
            </a:r>
          </a:p>
          <a:p>
            <a:pPr lvl="1"/>
            <a:r>
              <a:rPr lang="en-AU" sz="1400" dirty="0"/>
              <a:t>How to run them with the Excel template</a:t>
            </a:r>
          </a:p>
          <a:p>
            <a:pPr lvl="1"/>
            <a:r>
              <a:rPr lang="en-AU" sz="1400" dirty="0"/>
              <a:t>How to read these maps</a:t>
            </a:r>
          </a:p>
          <a:p>
            <a:pPr lvl="1"/>
            <a:r>
              <a:rPr lang="en-AU" sz="1400" dirty="0"/>
              <a:t>How to get market insights</a:t>
            </a:r>
          </a:p>
          <a:p>
            <a:endParaRPr lang="en-AU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6F3D4-9321-489A-887A-A6515F8C0B2A}"/>
              </a:ext>
            </a:extLst>
          </p:cNvPr>
          <p:cNvSpPr/>
          <p:nvPr/>
        </p:nvSpPr>
        <p:spPr>
          <a:xfrm>
            <a:off x="960587" y="0"/>
            <a:ext cx="626466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/>
              <a:t>Introduction to MDS Maps</a:t>
            </a:r>
            <a:endParaRPr lang="en-US" sz="4400" dirty="0"/>
          </a:p>
          <a:p>
            <a:endParaRPr lang="en-US" sz="4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8A3157-B118-4425-A043-D924C3925C4B}"/>
              </a:ext>
            </a:extLst>
          </p:cNvPr>
          <p:cNvGrpSpPr/>
          <p:nvPr/>
        </p:nvGrpSpPr>
        <p:grpSpPr>
          <a:xfrm>
            <a:off x="1543397" y="2385391"/>
            <a:ext cx="3028603" cy="2551043"/>
            <a:chOff x="2295912" y="1658878"/>
            <a:chExt cx="4558418" cy="29413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39F798-AEE0-4DF9-87D0-1B610E4EE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5912" y="1658878"/>
              <a:ext cx="4558418" cy="294139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CB91D35-A7F1-482E-89B5-DA149D9CD6D6}"/>
                </a:ext>
              </a:extLst>
            </p:cNvPr>
            <p:cNvCxnSpPr>
              <a:cxnSpLocks/>
            </p:cNvCxnSpPr>
            <p:nvPr/>
          </p:nvCxnSpPr>
          <p:spPr>
            <a:xfrm>
              <a:off x="3625440" y="2846301"/>
              <a:ext cx="2641708" cy="5616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1DA2357-F087-4C80-ACB9-76B2D2488B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618" y="2289411"/>
              <a:ext cx="410908" cy="15640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10F008-53A5-45C7-9BAF-3980138294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0618" y="2807479"/>
              <a:ext cx="308296" cy="10725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B8286D6-4D52-4FC6-B95F-B176B7AF96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883" y="2966074"/>
              <a:ext cx="1427203" cy="1610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094CC0-563D-4DCE-9DD6-E1735085D0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619" y="2561819"/>
              <a:ext cx="1450094" cy="12916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26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E43AB-F2DF-451B-8DD5-DA3E5DABD953}"/>
              </a:ext>
            </a:extLst>
          </p:cNvPr>
          <p:cNvSpPr txBox="1"/>
          <p:nvPr/>
        </p:nvSpPr>
        <p:spPr>
          <a:xfrm>
            <a:off x="897069" y="278295"/>
            <a:ext cx="1746893" cy="553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competitor sets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3A7867-9F90-4B7E-AC98-116DE92F3C09}"/>
              </a:ext>
            </a:extLst>
          </p:cNvPr>
          <p:cNvSpPr/>
          <p:nvPr/>
        </p:nvSpPr>
        <p:spPr>
          <a:xfrm rot="1213576">
            <a:off x="4134332" y="1642936"/>
            <a:ext cx="1844003" cy="9958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95BCE7-9E8D-44F9-8D9A-97E1FB1CE0F2}"/>
              </a:ext>
            </a:extLst>
          </p:cNvPr>
          <p:cNvSpPr/>
          <p:nvPr/>
        </p:nvSpPr>
        <p:spPr>
          <a:xfrm rot="19640917">
            <a:off x="5416946" y="2883638"/>
            <a:ext cx="1942756" cy="922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F68815-C7AF-4D34-BB2F-E231C758C9C0}"/>
              </a:ext>
            </a:extLst>
          </p:cNvPr>
          <p:cNvGrpSpPr/>
          <p:nvPr/>
        </p:nvGrpSpPr>
        <p:grpSpPr>
          <a:xfrm>
            <a:off x="2486287" y="954982"/>
            <a:ext cx="1209677" cy="2770857"/>
            <a:chOff x="3764057" y="1029994"/>
            <a:chExt cx="1209677" cy="277085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C3518DF-03C2-4608-BA13-E3A3BC1283F0}"/>
                </a:ext>
              </a:extLst>
            </p:cNvPr>
            <p:cNvSpPr/>
            <p:nvPr/>
          </p:nvSpPr>
          <p:spPr>
            <a:xfrm>
              <a:off x="3837295" y="1029994"/>
              <a:ext cx="895351" cy="4735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5561A09-48CE-459D-917E-20633AD6969D}"/>
                </a:ext>
              </a:extLst>
            </p:cNvPr>
            <p:cNvSpPr/>
            <p:nvPr/>
          </p:nvSpPr>
          <p:spPr>
            <a:xfrm>
              <a:off x="3764057" y="3327322"/>
              <a:ext cx="1209677" cy="4735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06F82111-5DF9-45EF-AA55-A63EFA2C8F2A}"/>
              </a:ext>
            </a:extLst>
          </p:cNvPr>
          <p:cNvSpPr/>
          <p:nvPr/>
        </p:nvSpPr>
        <p:spPr>
          <a:xfrm>
            <a:off x="5689126" y="1039143"/>
            <a:ext cx="895351" cy="473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91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E43AB-F2DF-451B-8DD5-DA3E5DABD953}"/>
              </a:ext>
            </a:extLst>
          </p:cNvPr>
          <p:cNvSpPr txBox="1"/>
          <p:nvPr/>
        </p:nvSpPr>
        <p:spPr>
          <a:xfrm>
            <a:off x="897069" y="278295"/>
            <a:ext cx="1746893" cy="553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competitor sets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3A7867-9F90-4B7E-AC98-116DE92F3C09}"/>
              </a:ext>
            </a:extLst>
          </p:cNvPr>
          <p:cNvSpPr/>
          <p:nvPr/>
        </p:nvSpPr>
        <p:spPr>
          <a:xfrm rot="1213576">
            <a:off x="4134332" y="1642936"/>
            <a:ext cx="1844003" cy="9958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95BCE7-9E8D-44F9-8D9A-97E1FB1CE0F2}"/>
              </a:ext>
            </a:extLst>
          </p:cNvPr>
          <p:cNvSpPr/>
          <p:nvPr/>
        </p:nvSpPr>
        <p:spPr>
          <a:xfrm rot="19640917">
            <a:off x="5416946" y="2883638"/>
            <a:ext cx="1942756" cy="922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F68815-C7AF-4D34-BB2F-E231C758C9C0}"/>
              </a:ext>
            </a:extLst>
          </p:cNvPr>
          <p:cNvGrpSpPr/>
          <p:nvPr/>
        </p:nvGrpSpPr>
        <p:grpSpPr>
          <a:xfrm>
            <a:off x="2486287" y="954982"/>
            <a:ext cx="1209677" cy="2770857"/>
            <a:chOff x="3764057" y="1029994"/>
            <a:chExt cx="1209677" cy="277085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C3518DF-03C2-4608-BA13-E3A3BC1283F0}"/>
                </a:ext>
              </a:extLst>
            </p:cNvPr>
            <p:cNvSpPr/>
            <p:nvPr/>
          </p:nvSpPr>
          <p:spPr>
            <a:xfrm>
              <a:off x="3837295" y="1029994"/>
              <a:ext cx="895351" cy="4735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5561A09-48CE-459D-917E-20633AD6969D}"/>
                </a:ext>
              </a:extLst>
            </p:cNvPr>
            <p:cNvSpPr/>
            <p:nvPr/>
          </p:nvSpPr>
          <p:spPr>
            <a:xfrm>
              <a:off x="3764057" y="3327322"/>
              <a:ext cx="1209677" cy="4735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7D6F87D1-A260-4AAC-87AC-CF5FFE10EF27}"/>
              </a:ext>
            </a:extLst>
          </p:cNvPr>
          <p:cNvSpPr/>
          <p:nvPr/>
        </p:nvSpPr>
        <p:spPr>
          <a:xfrm rot="20276956">
            <a:off x="4188805" y="892183"/>
            <a:ext cx="2426232" cy="1639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73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43A7867-9F90-4B7E-AC98-116DE92F3C09}"/>
              </a:ext>
            </a:extLst>
          </p:cNvPr>
          <p:cNvSpPr/>
          <p:nvPr/>
        </p:nvSpPr>
        <p:spPr>
          <a:xfrm>
            <a:off x="3145819" y="2235605"/>
            <a:ext cx="1844003" cy="336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95BCE7-9E8D-44F9-8D9A-97E1FB1CE0F2}"/>
              </a:ext>
            </a:extLst>
          </p:cNvPr>
          <p:cNvSpPr/>
          <p:nvPr/>
        </p:nvSpPr>
        <p:spPr>
          <a:xfrm rot="1624715">
            <a:off x="4863702" y="2796096"/>
            <a:ext cx="2091454" cy="5952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3518DF-03C2-4608-BA13-E3A3BC1283F0}"/>
              </a:ext>
            </a:extLst>
          </p:cNvPr>
          <p:cNvSpPr/>
          <p:nvPr/>
        </p:nvSpPr>
        <p:spPr>
          <a:xfrm rot="17342294">
            <a:off x="1184262" y="1741667"/>
            <a:ext cx="1354934" cy="8424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F7385-7DB9-4841-9CE9-E4D1A3A9D287}"/>
              </a:ext>
            </a:extLst>
          </p:cNvPr>
          <p:cNvSpPr txBox="1"/>
          <p:nvPr/>
        </p:nvSpPr>
        <p:spPr>
          <a:xfrm>
            <a:off x="944017" y="4306069"/>
            <a:ext cx="251085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related attributes, as perceived by consumers</a:t>
            </a:r>
          </a:p>
        </p:txBody>
      </p:sp>
    </p:spTree>
    <p:extLst>
      <p:ext uri="{BB962C8B-B14F-4D97-AF65-F5344CB8AC3E}">
        <p14:creationId xmlns:p14="http://schemas.microsoft.com/office/powerpoint/2010/main" val="18787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43A7867-9F90-4B7E-AC98-116DE92F3C09}"/>
              </a:ext>
            </a:extLst>
          </p:cNvPr>
          <p:cNvSpPr/>
          <p:nvPr/>
        </p:nvSpPr>
        <p:spPr>
          <a:xfrm>
            <a:off x="3145819" y="2235605"/>
            <a:ext cx="1844003" cy="336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95BCE7-9E8D-44F9-8D9A-97E1FB1CE0F2}"/>
              </a:ext>
            </a:extLst>
          </p:cNvPr>
          <p:cNvSpPr/>
          <p:nvPr/>
        </p:nvSpPr>
        <p:spPr>
          <a:xfrm rot="1624715">
            <a:off x="4863702" y="2796096"/>
            <a:ext cx="2091454" cy="5952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3518DF-03C2-4608-BA13-E3A3BC1283F0}"/>
              </a:ext>
            </a:extLst>
          </p:cNvPr>
          <p:cNvSpPr/>
          <p:nvPr/>
        </p:nvSpPr>
        <p:spPr>
          <a:xfrm rot="17342294">
            <a:off x="1184262" y="1741667"/>
            <a:ext cx="1354934" cy="8424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61A09-48CE-459D-917E-20633AD6969D}"/>
              </a:ext>
            </a:extLst>
          </p:cNvPr>
          <p:cNvSpPr/>
          <p:nvPr/>
        </p:nvSpPr>
        <p:spPr>
          <a:xfrm>
            <a:off x="4145543" y="4378792"/>
            <a:ext cx="1209677" cy="473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6F87D1-A260-4AAC-87AC-CF5FFE10EF27}"/>
              </a:ext>
            </a:extLst>
          </p:cNvPr>
          <p:cNvSpPr/>
          <p:nvPr/>
        </p:nvSpPr>
        <p:spPr>
          <a:xfrm rot="20276956">
            <a:off x="3821121" y="2149284"/>
            <a:ext cx="1683484" cy="1525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F7385-7DB9-4841-9CE9-E4D1A3A9D287}"/>
              </a:ext>
            </a:extLst>
          </p:cNvPr>
          <p:cNvSpPr txBox="1"/>
          <p:nvPr/>
        </p:nvSpPr>
        <p:spPr>
          <a:xfrm>
            <a:off x="944017" y="4306069"/>
            <a:ext cx="251085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related attributes, as perceived by consumers</a:t>
            </a:r>
          </a:p>
        </p:txBody>
      </p:sp>
    </p:spTree>
    <p:extLst>
      <p:ext uri="{BB962C8B-B14F-4D97-AF65-F5344CB8AC3E}">
        <p14:creationId xmlns:p14="http://schemas.microsoft.com/office/powerpoint/2010/main" val="2334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443AF-25BF-46B2-B68D-724087FD7195}"/>
              </a:ext>
            </a:extLst>
          </p:cNvPr>
          <p:cNvSpPr txBox="1"/>
          <p:nvPr/>
        </p:nvSpPr>
        <p:spPr>
          <a:xfrm>
            <a:off x="1027271" y="4139200"/>
            <a:ext cx="243585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OWNED and SHARED attributes</a:t>
            </a:r>
          </a:p>
          <a:p>
            <a:r>
              <a:rPr lang="en-AU" u="sng" dirty="0"/>
              <a:t>Mark </a:t>
            </a:r>
            <a:r>
              <a:rPr lang="en-AU" u="sng" dirty="0" err="1"/>
              <a:t>Ritson</a:t>
            </a:r>
            <a:endParaRPr lang="en-AU" u="sng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1E945B-38B5-4871-B5BB-12E03D5F4579}"/>
              </a:ext>
            </a:extLst>
          </p:cNvPr>
          <p:cNvGrpSpPr/>
          <p:nvPr/>
        </p:nvGrpSpPr>
        <p:grpSpPr>
          <a:xfrm>
            <a:off x="1835624" y="1824743"/>
            <a:ext cx="2886501" cy="2549364"/>
            <a:chOff x="6322893" y="1624535"/>
            <a:chExt cx="2886501" cy="2549364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CFA4CA3-E7E1-4263-B1FE-19F7F0B062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0314" y="1624535"/>
              <a:ext cx="1141981" cy="152175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40BFECE-AE3B-4043-932C-F4B60EF64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2292" y="2295738"/>
              <a:ext cx="1132970" cy="86101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73FCA8E-C39C-44D6-8B11-64E6D6C609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9116" y="3133442"/>
              <a:ext cx="816476" cy="1648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271BF5E-3CC8-46D5-99E3-051BEFDC87BD}"/>
                </a:ext>
              </a:extLst>
            </p:cNvPr>
            <p:cNvCxnSpPr>
              <a:cxnSpLocks/>
            </p:cNvCxnSpPr>
            <p:nvPr/>
          </p:nvCxnSpPr>
          <p:spPr>
            <a:xfrm>
              <a:off x="7660932" y="3156748"/>
              <a:ext cx="1548462" cy="101715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49EAF91-8A90-4058-BA3B-031799824D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2893" y="2447346"/>
              <a:ext cx="1338040" cy="71463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7AE1B8D-5B6D-4F91-8F95-63C77365E2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2292" y="2371542"/>
              <a:ext cx="361976" cy="77474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84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096095-AAF7-474A-9385-FD0B4DC3B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97" y="278659"/>
            <a:ext cx="7089219" cy="4785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1D6F85-0C83-4CC3-8FA3-7864768E6EE1}"/>
              </a:ext>
            </a:extLst>
          </p:cNvPr>
          <p:cNvSpPr txBox="1"/>
          <p:nvPr/>
        </p:nvSpPr>
        <p:spPr>
          <a:xfrm>
            <a:off x="887897" y="278659"/>
            <a:ext cx="1252474" cy="7155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b="1" u="sng" dirty="0"/>
              <a:t>Data Check</a:t>
            </a:r>
          </a:p>
          <a:p>
            <a:pPr algn="ctr"/>
            <a:r>
              <a:rPr lang="en-AU" sz="1350" b="1" dirty="0"/>
              <a:t>Mark vs average brand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B7B525-B959-4736-9FBC-EA2B21246F30}"/>
              </a:ext>
            </a:extLst>
          </p:cNvPr>
          <p:cNvSpPr/>
          <p:nvPr/>
        </p:nvSpPr>
        <p:spPr>
          <a:xfrm rot="18976472">
            <a:off x="1477303" y="971765"/>
            <a:ext cx="2122110" cy="791216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6498B3-A324-46F1-8F41-4B8713FA1B38}"/>
              </a:ext>
            </a:extLst>
          </p:cNvPr>
          <p:cNvSpPr/>
          <p:nvPr/>
        </p:nvSpPr>
        <p:spPr>
          <a:xfrm>
            <a:off x="1762100" y="3099789"/>
            <a:ext cx="721793" cy="264680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A894A3-7B58-4941-A7F6-9132F885B75D}"/>
              </a:ext>
            </a:extLst>
          </p:cNvPr>
          <p:cNvSpPr/>
          <p:nvPr/>
        </p:nvSpPr>
        <p:spPr>
          <a:xfrm>
            <a:off x="5555484" y="4175161"/>
            <a:ext cx="750498" cy="264680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593C68-A9E9-4603-A8EF-B7AC7F4DDA78}"/>
              </a:ext>
            </a:extLst>
          </p:cNvPr>
          <p:cNvSpPr/>
          <p:nvPr/>
        </p:nvSpPr>
        <p:spPr>
          <a:xfrm rot="1153334">
            <a:off x="4051538" y="311322"/>
            <a:ext cx="2227616" cy="540189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85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39B69A-5AD4-4017-8CA5-A201A1DDC90B}"/>
              </a:ext>
            </a:extLst>
          </p:cNvPr>
          <p:cNvSpPr txBox="1"/>
          <p:nvPr/>
        </p:nvSpPr>
        <p:spPr>
          <a:xfrm>
            <a:off x="964764" y="4142379"/>
            <a:ext cx="216852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OWNED and SHARED attributes</a:t>
            </a:r>
          </a:p>
          <a:p>
            <a:r>
              <a:rPr lang="en-AU" u="sng" dirty="0"/>
              <a:t>Gary 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5564AA-C2DC-4BC0-9A14-16A63332CA13}"/>
              </a:ext>
            </a:extLst>
          </p:cNvPr>
          <p:cNvGrpSpPr/>
          <p:nvPr/>
        </p:nvGrpSpPr>
        <p:grpSpPr>
          <a:xfrm rot="7379069">
            <a:off x="2121562" y="774500"/>
            <a:ext cx="1785948" cy="2234773"/>
            <a:chOff x="7230616" y="1702598"/>
            <a:chExt cx="1785948" cy="223477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F74B41B-1E32-40FB-82B6-53A569C3B14A}"/>
                </a:ext>
              </a:extLst>
            </p:cNvPr>
            <p:cNvCxnSpPr>
              <a:cxnSpLocks/>
            </p:cNvCxnSpPr>
            <p:nvPr/>
          </p:nvCxnSpPr>
          <p:spPr>
            <a:xfrm rot="14220931" flipV="1">
              <a:off x="7282196" y="2955878"/>
              <a:ext cx="342681" cy="24000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36B6900-11AC-4C94-8A88-CD252EBEFE8A}"/>
                </a:ext>
              </a:extLst>
            </p:cNvPr>
            <p:cNvCxnSpPr>
              <a:cxnSpLocks/>
            </p:cNvCxnSpPr>
            <p:nvPr/>
          </p:nvCxnSpPr>
          <p:spPr>
            <a:xfrm rot="14220931">
              <a:off x="7662837" y="2180572"/>
              <a:ext cx="533825" cy="99163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67762C2-D203-4C21-8C51-3CC78BA9AC9F}"/>
                </a:ext>
              </a:extLst>
            </p:cNvPr>
            <p:cNvCxnSpPr>
              <a:cxnSpLocks/>
            </p:cNvCxnSpPr>
            <p:nvPr/>
          </p:nvCxnSpPr>
          <p:spPr>
            <a:xfrm rot="14220931" flipH="1">
              <a:off x="7892168" y="2713695"/>
              <a:ext cx="1092100" cy="115669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D554CB0-7DEB-4873-AF02-E9DD75C19EFC}"/>
                </a:ext>
              </a:extLst>
            </p:cNvPr>
            <p:cNvCxnSpPr>
              <a:cxnSpLocks/>
            </p:cNvCxnSpPr>
            <p:nvPr/>
          </p:nvCxnSpPr>
          <p:spPr>
            <a:xfrm rot="14220931" flipH="1">
              <a:off x="7569584" y="3324934"/>
              <a:ext cx="934901" cy="28997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EF5F5E0-8A8D-4C89-819F-948119155C70}"/>
                </a:ext>
              </a:extLst>
            </p:cNvPr>
            <p:cNvCxnSpPr>
              <a:cxnSpLocks/>
            </p:cNvCxnSpPr>
            <p:nvPr/>
          </p:nvCxnSpPr>
          <p:spPr>
            <a:xfrm rot="14220931">
              <a:off x="7028182" y="1905032"/>
              <a:ext cx="1322134" cy="91726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15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90D230-030A-41D3-A61D-928EE0962E96}"/>
              </a:ext>
            </a:extLst>
          </p:cNvPr>
          <p:cNvGrpSpPr/>
          <p:nvPr/>
        </p:nvGrpSpPr>
        <p:grpSpPr>
          <a:xfrm>
            <a:off x="1835624" y="1824743"/>
            <a:ext cx="2769478" cy="2631251"/>
            <a:chOff x="6322893" y="1624535"/>
            <a:chExt cx="2769478" cy="263125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855003-BA40-4DC1-8F8E-2EB063C95A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0314" y="1624535"/>
              <a:ext cx="1141981" cy="152175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6816450-FAE4-4EDC-92C7-3C810AE053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2292" y="2295738"/>
              <a:ext cx="1132970" cy="86101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945AD3B-2EE5-418C-8AF9-0E7C5B0D14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9116" y="3133442"/>
              <a:ext cx="816476" cy="1648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DBEC55-7746-4E7D-BECA-32065F7E89AE}"/>
                </a:ext>
              </a:extLst>
            </p:cNvPr>
            <p:cNvCxnSpPr>
              <a:cxnSpLocks/>
            </p:cNvCxnSpPr>
            <p:nvPr/>
          </p:nvCxnSpPr>
          <p:spPr>
            <a:xfrm>
              <a:off x="7660932" y="3156748"/>
              <a:ext cx="1431439" cy="109903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8C82F0-15E5-4B2B-8303-49050D2C81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2893" y="2447346"/>
              <a:ext cx="1338040" cy="71463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8645A4-8594-4570-8B57-1696CDBBE9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2292" y="2371542"/>
              <a:ext cx="361976" cy="77474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5564AA-C2DC-4BC0-9A14-16A63332CA13}"/>
              </a:ext>
            </a:extLst>
          </p:cNvPr>
          <p:cNvGrpSpPr/>
          <p:nvPr/>
        </p:nvGrpSpPr>
        <p:grpSpPr>
          <a:xfrm rot="7379069">
            <a:off x="2121562" y="774500"/>
            <a:ext cx="1785948" cy="2234773"/>
            <a:chOff x="7230616" y="1702598"/>
            <a:chExt cx="1785948" cy="223477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F74B41B-1E32-40FB-82B6-53A569C3B14A}"/>
                </a:ext>
              </a:extLst>
            </p:cNvPr>
            <p:cNvCxnSpPr>
              <a:cxnSpLocks/>
            </p:cNvCxnSpPr>
            <p:nvPr/>
          </p:nvCxnSpPr>
          <p:spPr>
            <a:xfrm rot="14220931" flipV="1">
              <a:off x="7282196" y="2955878"/>
              <a:ext cx="342681" cy="24000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36B6900-11AC-4C94-8A88-CD252EBEFE8A}"/>
                </a:ext>
              </a:extLst>
            </p:cNvPr>
            <p:cNvCxnSpPr>
              <a:cxnSpLocks/>
            </p:cNvCxnSpPr>
            <p:nvPr/>
          </p:nvCxnSpPr>
          <p:spPr>
            <a:xfrm rot="14220931">
              <a:off x="7662837" y="2180572"/>
              <a:ext cx="533825" cy="99163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67762C2-D203-4C21-8C51-3CC78BA9AC9F}"/>
                </a:ext>
              </a:extLst>
            </p:cNvPr>
            <p:cNvCxnSpPr>
              <a:cxnSpLocks/>
            </p:cNvCxnSpPr>
            <p:nvPr/>
          </p:nvCxnSpPr>
          <p:spPr>
            <a:xfrm rot="14220931" flipH="1">
              <a:off x="7892168" y="2713695"/>
              <a:ext cx="1092100" cy="115669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D554CB0-7DEB-4873-AF02-E9DD75C19EFC}"/>
                </a:ext>
              </a:extLst>
            </p:cNvPr>
            <p:cNvCxnSpPr>
              <a:cxnSpLocks/>
            </p:cNvCxnSpPr>
            <p:nvPr/>
          </p:nvCxnSpPr>
          <p:spPr>
            <a:xfrm rot="14220931" flipH="1">
              <a:off x="7569584" y="3324934"/>
              <a:ext cx="934901" cy="28997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EF5F5E0-8A8D-4C89-819F-948119155C70}"/>
                </a:ext>
              </a:extLst>
            </p:cNvPr>
            <p:cNvCxnSpPr>
              <a:cxnSpLocks/>
            </p:cNvCxnSpPr>
            <p:nvPr/>
          </p:nvCxnSpPr>
          <p:spPr>
            <a:xfrm rot="14220931">
              <a:off x="7028182" y="1905032"/>
              <a:ext cx="1322134" cy="91726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7E7986F-101F-478B-8D3F-85C44204E6E1}"/>
              </a:ext>
            </a:extLst>
          </p:cNvPr>
          <p:cNvSpPr txBox="1"/>
          <p:nvPr/>
        </p:nvSpPr>
        <p:spPr>
          <a:xfrm>
            <a:off x="936376" y="4387736"/>
            <a:ext cx="296579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OWNED and SHARED attributes</a:t>
            </a:r>
          </a:p>
          <a:p>
            <a:r>
              <a:rPr lang="en-AU" dirty="0"/>
              <a:t>(between the two)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9CF8951-B271-4244-BFA7-3351948EC7FD}"/>
              </a:ext>
            </a:extLst>
          </p:cNvPr>
          <p:cNvSpPr/>
          <p:nvPr/>
        </p:nvSpPr>
        <p:spPr>
          <a:xfrm rot="21374715">
            <a:off x="1341413" y="2168961"/>
            <a:ext cx="3605801" cy="4760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DD27CC8-3827-4854-AAD2-82E152CDEA03}"/>
              </a:ext>
            </a:extLst>
          </p:cNvPr>
          <p:cNvSpPr/>
          <p:nvPr/>
        </p:nvSpPr>
        <p:spPr>
          <a:xfrm rot="21374715">
            <a:off x="1648943" y="1546269"/>
            <a:ext cx="717672" cy="3265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C009861-FC0B-4D04-859D-EC5D39ACAE5A}"/>
              </a:ext>
            </a:extLst>
          </p:cNvPr>
          <p:cNvSpPr/>
          <p:nvPr/>
        </p:nvSpPr>
        <p:spPr>
          <a:xfrm>
            <a:off x="3863144" y="3189480"/>
            <a:ext cx="750498" cy="264680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E8ABC0-008F-446B-B68E-C4B3E30BDBD8}"/>
              </a:ext>
            </a:extLst>
          </p:cNvPr>
          <p:cNvSpPr/>
          <p:nvPr/>
        </p:nvSpPr>
        <p:spPr>
          <a:xfrm>
            <a:off x="3022245" y="844523"/>
            <a:ext cx="750498" cy="2646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ABBF2E-5198-4281-88F4-1772788B2E63}"/>
              </a:ext>
            </a:extLst>
          </p:cNvPr>
          <p:cNvSpPr/>
          <p:nvPr/>
        </p:nvSpPr>
        <p:spPr>
          <a:xfrm>
            <a:off x="4344443" y="4462817"/>
            <a:ext cx="750498" cy="264680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10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9E6B572-CD49-4327-AF03-19D8312B3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97" y="278658"/>
            <a:ext cx="7245101" cy="471216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E0B1F3-A958-4870-BCDB-FEBAEACC3B06}"/>
              </a:ext>
            </a:extLst>
          </p:cNvPr>
          <p:cNvSpPr txBox="1"/>
          <p:nvPr/>
        </p:nvSpPr>
        <p:spPr>
          <a:xfrm>
            <a:off x="6584309" y="499311"/>
            <a:ext cx="773885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Gary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CC94D-8C54-4035-A242-8E27BD3E1D7B}"/>
              </a:ext>
            </a:extLst>
          </p:cNvPr>
          <p:cNvSpPr txBox="1"/>
          <p:nvPr/>
        </p:nvSpPr>
        <p:spPr>
          <a:xfrm>
            <a:off x="1543743" y="4231972"/>
            <a:ext cx="77388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Mark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C89AE6-06B4-42F1-B449-6468AC7A01CC}"/>
              </a:ext>
            </a:extLst>
          </p:cNvPr>
          <p:cNvSpPr/>
          <p:nvPr/>
        </p:nvSpPr>
        <p:spPr>
          <a:xfrm>
            <a:off x="1728255" y="1753655"/>
            <a:ext cx="773884" cy="24449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4934AB-AB43-47C4-BFD1-2970A1B2EE6B}"/>
              </a:ext>
            </a:extLst>
          </p:cNvPr>
          <p:cNvSpPr/>
          <p:nvPr/>
        </p:nvSpPr>
        <p:spPr>
          <a:xfrm>
            <a:off x="4174279" y="192496"/>
            <a:ext cx="649668" cy="24449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DA07F9-B9AD-4C68-A9B3-3566AF782A62}"/>
              </a:ext>
            </a:extLst>
          </p:cNvPr>
          <p:cNvSpPr/>
          <p:nvPr/>
        </p:nvSpPr>
        <p:spPr>
          <a:xfrm>
            <a:off x="6350943" y="3055140"/>
            <a:ext cx="859615" cy="24449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F507E4-236A-447F-8489-357025F43A38}"/>
              </a:ext>
            </a:extLst>
          </p:cNvPr>
          <p:cNvSpPr txBox="1"/>
          <p:nvPr/>
        </p:nvSpPr>
        <p:spPr>
          <a:xfrm>
            <a:off x="887896" y="278659"/>
            <a:ext cx="1315613" cy="5078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b="1" u="sng" dirty="0"/>
              <a:t>Data Check</a:t>
            </a:r>
          </a:p>
          <a:p>
            <a:pPr algn="ctr"/>
            <a:r>
              <a:rPr lang="en-AU" sz="1350" b="1" dirty="0"/>
              <a:t>Mark vs Gary V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208301-7E9C-4779-BE0B-20BC8ABBC5C5}"/>
              </a:ext>
            </a:extLst>
          </p:cNvPr>
          <p:cNvSpPr/>
          <p:nvPr/>
        </p:nvSpPr>
        <p:spPr>
          <a:xfrm>
            <a:off x="6457635" y="1753655"/>
            <a:ext cx="859615" cy="24449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5C824D-B84F-4D09-AE41-D99D9E04B534}"/>
              </a:ext>
            </a:extLst>
          </p:cNvPr>
          <p:cNvSpPr/>
          <p:nvPr/>
        </p:nvSpPr>
        <p:spPr>
          <a:xfrm>
            <a:off x="2643231" y="4143506"/>
            <a:ext cx="859615" cy="24449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D04363-38E3-4620-AF29-53B0E6C54556}"/>
              </a:ext>
            </a:extLst>
          </p:cNvPr>
          <p:cNvSpPr/>
          <p:nvPr/>
        </p:nvSpPr>
        <p:spPr>
          <a:xfrm>
            <a:off x="1728255" y="3055140"/>
            <a:ext cx="859615" cy="24449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4D90CF-6F14-4CD1-AE68-B07CCA6AEF20}"/>
              </a:ext>
            </a:extLst>
          </p:cNvPr>
          <p:cNvSpPr/>
          <p:nvPr/>
        </p:nvSpPr>
        <p:spPr>
          <a:xfrm>
            <a:off x="2649286" y="668588"/>
            <a:ext cx="859615" cy="24449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6C2EB66-64A0-4E08-B0F8-7C0114329854}"/>
              </a:ext>
            </a:extLst>
          </p:cNvPr>
          <p:cNvSpPr/>
          <p:nvPr/>
        </p:nvSpPr>
        <p:spPr>
          <a:xfrm>
            <a:off x="5682869" y="677893"/>
            <a:ext cx="649668" cy="24449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0F9D635-8D04-4B73-99FE-7032D440B359}"/>
              </a:ext>
            </a:extLst>
          </p:cNvPr>
          <p:cNvSpPr/>
          <p:nvPr/>
        </p:nvSpPr>
        <p:spPr>
          <a:xfrm>
            <a:off x="5606854" y="4143506"/>
            <a:ext cx="859615" cy="24449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75C03F-51C3-4D4D-A168-E8DA656D0896}"/>
              </a:ext>
            </a:extLst>
          </p:cNvPr>
          <p:cNvSpPr/>
          <p:nvPr/>
        </p:nvSpPr>
        <p:spPr>
          <a:xfrm>
            <a:off x="5711827" y="4143505"/>
            <a:ext cx="649668" cy="24449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FC3757-B463-4C9B-9B17-C07D0DB873A5}"/>
              </a:ext>
            </a:extLst>
          </p:cNvPr>
          <p:cNvSpPr/>
          <p:nvPr/>
        </p:nvSpPr>
        <p:spPr>
          <a:xfrm>
            <a:off x="4112171" y="4620352"/>
            <a:ext cx="773884" cy="24449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2541C50-82B3-461D-B906-2F182FF64656}"/>
              </a:ext>
            </a:extLst>
          </p:cNvPr>
          <p:cNvSpPr/>
          <p:nvPr/>
        </p:nvSpPr>
        <p:spPr>
          <a:xfrm>
            <a:off x="6633813" y="3332373"/>
            <a:ext cx="397836" cy="338554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49AD8493-9278-45A2-9D04-A8C3D677111D}"/>
              </a:ext>
            </a:extLst>
          </p:cNvPr>
          <p:cNvSpPr/>
          <p:nvPr/>
        </p:nvSpPr>
        <p:spPr>
          <a:xfrm>
            <a:off x="5837743" y="267709"/>
            <a:ext cx="397836" cy="338554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8EE2EA69-85C0-473A-82F1-22109F092288}"/>
              </a:ext>
            </a:extLst>
          </p:cNvPr>
          <p:cNvSpPr/>
          <p:nvPr/>
        </p:nvSpPr>
        <p:spPr>
          <a:xfrm>
            <a:off x="4774841" y="152675"/>
            <a:ext cx="397836" cy="338554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Equals 36">
            <a:extLst>
              <a:ext uri="{FF2B5EF4-FFF2-40B4-BE49-F238E27FC236}">
                <a16:creationId xmlns:a16="http://schemas.microsoft.com/office/drawing/2014/main" id="{4009B343-94BD-4CB0-A8F5-DEDAD24CBBFB}"/>
              </a:ext>
            </a:extLst>
          </p:cNvPr>
          <p:cNvSpPr/>
          <p:nvPr/>
        </p:nvSpPr>
        <p:spPr>
          <a:xfrm>
            <a:off x="1859301" y="2681763"/>
            <a:ext cx="511791" cy="338554"/>
          </a:xfrm>
          <a:prstGeom prst="mathEqua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9422D19F-24BB-4A23-BE62-4B5E317C616C}"/>
              </a:ext>
            </a:extLst>
          </p:cNvPr>
          <p:cNvSpPr/>
          <p:nvPr/>
        </p:nvSpPr>
        <p:spPr>
          <a:xfrm>
            <a:off x="3279456" y="286953"/>
            <a:ext cx="397836" cy="338554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B8102FB7-A024-4CF6-AF31-F9A21ED2BAE0}"/>
              </a:ext>
            </a:extLst>
          </p:cNvPr>
          <p:cNvSpPr/>
          <p:nvPr/>
        </p:nvSpPr>
        <p:spPr>
          <a:xfrm>
            <a:off x="6688524" y="1344908"/>
            <a:ext cx="397836" cy="338554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Equals 39">
            <a:extLst>
              <a:ext uri="{FF2B5EF4-FFF2-40B4-BE49-F238E27FC236}">
                <a16:creationId xmlns:a16="http://schemas.microsoft.com/office/drawing/2014/main" id="{A96BCC32-483D-4E47-A16F-301008F9327B}"/>
              </a:ext>
            </a:extLst>
          </p:cNvPr>
          <p:cNvSpPr/>
          <p:nvPr/>
        </p:nvSpPr>
        <p:spPr>
          <a:xfrm>
            <a:off x="5805705" y="4431076"/>
            <a:ext cx="511791" cy="338554"/>
          </a:xfrm>
          <a:prstGeom prst="mathEqua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1" name="Equals 40">
            <a:extLst>
              <a:ext uri="{FF2B5EF4-FFF2-40B4-BE49-F238E27FC236}">
                <a16:creationId xmlns:a16="http://schemas.microsoft.com/office/drawing/2014/main" id="{BA153862-83CF-43A2-A320-07EE91F5B119}"/>
              </a:ext>
            </a:extLst>
          </p:cNvPr>
          <p:cNvSpPr/>
          <p:nvPr/>
        </p:nvSpPr>
        <p:spPr>
          <a:xfrm>
            <a:off x="4258626" y="4212381"/>
            <a:ext cx="511791" cy="338554"/>
          </a:xfrm>
          <a:prstGeom prst="mathEqua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B29DDDD6-86AC-4629-BD84-743EAB631AEC}"/>
              </a:ext>
            </a:extLst>
          </p:cNvPr>
          <p:cNvSpPr/>
          <p:nvPr/>
        </p:nvSpPr>
        <p:spPr>
          <a:xfrm>
            <a:off x="1053518" y="4214966"/>
            <a:ext cx="397836" cy="338554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id="{DFDABCAA-D664-49C5-BE0D-AE1651B4EF72}"/>
              </a:ext>
            </a:extLst>
          </p:cNvPr>
          <p:cNvSpPr/>
          <p:nvPr/>
        </p:nvSpPr>
        <p:spPr>
          <a:xfrm>
            <a:off x="7415745" y="466246"/>
            <a:ext cx="397836" cy="338554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CC77D79C-A9DB-47B7-974E-0727D03BFB0A}"/>
              </a:ext>
            </a:extLst>
          </p:cNvPr>
          <p:cNvSpPr/>
          <p:nvPr/>
        </p:nvSpPr>
        <p:spPr>
          <a:xfrm>
            <a:off x="2861249" y="4381953"/>
            <a:ext cx="397836" cy="338554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F18E9154-7B91-4516-A6AB-B6F9FD8292D1}"/>
              </a:ext>
            </a:extLst>
          </p:cNvPr>
          <p:cNvSpPr/>
          <p:nvPr/>
        </p:nvSpPr>
        <p:spPr>
          <a:xfrm>
            <a:off x="1859301" y="1363945"/>
            <a:ext cx="397836" cy="338554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90D230-030A-41D3-A61D-928EE0962E96}"/>
              </a:ext>
            </a:extLst>
          </p:cNvPr>
          <p:cNvGrpSpPr/>
          <p:nvPr/>
        </p:nvGrpSpPr>
        <p:grpSpPr>
          <a:xfrm>
            <a:off x="1835624" y="2429301"/>
            <a:ext cx="2769478" cy="2026693"/>
            <a:chOff x="6322893" y="2229093"/>
            <a:chExt cx="2769478" cy="202669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6816450-FAE4-4EDC-92C7-3C810AE053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2292" y="2229093"/>
              <a:ext cx="1028016" cy="927655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945AD3B-2EE5-418C-8AF9-0E7C5B0D14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9116" y="3133442"/>
              <a:ext cx="816476" cy="1648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DBEC55-7746-4E7D-BECA-32065F7E89AE}"/>
                </a:ext>
              </a:extLst>
            </p:cNvPr>
            <p:cNvCxnSpPr>
              <a:cxnSpLocks/>
            </p:cNvCxnSpPr>
            <p:nvPr/>
          </p:nvCxnSpPr>
          <p:spPr>
            <a:xfrm>
              <a:off x="7660932" y="3156748"/>
              <a:ext cx="1431439" cy="109903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8C82F0-15E5-4B2B-8303-49050D2C81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2893" y="2447346"/>
              <a:ext cx="1338040" cy="71463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8645A4-8594-4570-8B57-1696CDBBE9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2292" y="2371542"/>
              <a:ext cx="361976" cy="77474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5564AA-C2DC-4BC0-9A14-16A63332CA13}"/>
              </a:ext>
            </a:extLst>
          </p:cNvPr>
          <p:cNvGrpSpPr/>
          <p:nvPr/>
        </p:nvGrpSpPr>
        <p:grpSpPr>
          <a:xfrm rot="7379069">
            <a:off x="2121562" y="774500"/>
            <a:ext cx="1785948" cy="2234773"/>
            <a:chOff x="7230616" y="1702598"/>
            <a:chExt cx="1785948" cy="223477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F74B41B-1E32-40FB-82B6-53A569C3B14A}"/>
                </a:ext>
              </a:extLst>
            </p:cNvPr>
            <p:cNvCxnSpPr>
              <a:cxnSpLocks/>
            </p:cNvCxnSpPr>
            <p:nvPr/>
          </p:nvCxnSpPr>
          <p:spPr>
            <a:xfrm rot="14220931" flipV="1">
              <a:off x="7291635" y="2957887"/>
              <a:ext cx="342681" cy="24000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67762C2-D203-4C21-8C51-3CC78BA9AC9F}"/>
                </a:ext>
              </a:extLst>
            </p:cNvPr>
            <p:cNvCxnSpPr>
              <a:cxnSpLocks/>
            </p:cNvCxnSpPr>
            <p:nvPr/>
          </p:nvCxnSpPr>
          <p:spPr>
            <a:xfrm rot="14220931" flipH="1">
              <a:off x="7892168" y="2713695"/>
              <a:ext cx="1092100" cy="115669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D554CB0-7DEB-4873-AF02-E9DD75C19EFC}"/>
                </a:ext>
              </a:extLst>
            </p:cNvPr>
            <p:cNvCxnSpPr>
              <a:cxnSpLocks/>
            </p:cNvCxnSpPr>
            <p:nvPr/>
          </p:nvCxnSpPr>
          <p:spPr>
            <a:xfrm rot="14220931" flipH="1">
              <a:off x="7569584" y="3324934"/>
              <a:ext cx="934901" cy="28997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EF5F5E0-8A8D-4C89-819F-948119155C70}"/>
                </a:ext>
              </a:extLst>
            </p:cNvPr>
            <p:cNvCxnSpPr>
              <a:cxnSpLocks/>
            </p:cNvCxnSpPr>
            <p:nvPr/>
          </p:nvCxnSpPr>
          <p:spPr>
            <a:xfrm rot="14220931">
              <a:off x="7028182" y="1905032"/>
              <a:ext cx="1322134" cy="91726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7E7986F-101F-478B-8D3F-85C44204E6E1}"/>
              </a:ext>
            </a:extLst>
          </p:cNvPr>
          <p:cNvSpPr txBox="1"/>
          <p:nvPr/>
        </p:nvSpPr>
        <p:spPr>
          <a:xfrm>
            <a:off x="928780" y="155452"/>
            <a:ext cx="21685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i="1" u="sng" dirty="0"/>
              <a:t>Revised</a:t>
            </a:r>
            <a:r>
              <a:rPr lang="en-AU" dirty="0"/>
              <a:t> OWNED and SHARED attributes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9CF8951-B271-4244-BFA7-3351948EC7FD}"/>
              </a:ext>
            </a:extLst>
          </p:cNvPr>
          <p:cNvSpPr/>
          <p:nvPr/>
        </p:nvSpPr>
        <p:spPr>
          <a:xfrm rot="21374715">
            <a:off x="1346370" y="2388259"/>
            <a:ext cx="869736" cy="2782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C009861-FC0B-4D04-859D-EC5D39ACAE5A}"/>
              </a:ext>
            </a:extLst>
          </p:cNvPr>
          <p:cNvSpPr/>
          <p:nvPr/>
        </p:nvSpPr>
        <p:spPr>
          <a:xfrm>
            <a:off x="3856320" y="3189480"/>
            <a:ext cx="750498" cy="264680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E8ABC0-008F-446B-B68E-C4B3E30BDBD8}"/>
              </a:ext>
            </a:extLst>
          </p:cNvPr>
          <p:cNvSpPr/>
          <p:nvPr/>
        </p:nvSpPr>
        <p:spPr>
          <a:xfrm>
            <a:off x="3042717" y="851347"/>
            <a:ext cx="750498" cy="2646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ABBF2E-5198-4281-88F4-1772788B2E63}"/>
              </a:ext>
            </a:extLst>
          </p:cNvPr>
          <p:cNvSpPr/>
          <p:nvPr/>
        </p:nvSpPr>
        <p:spPr>
          <a:xfrm>
            <a:off x="4344443" y="4462817"/>
            <a:ext cx="750498" cy="264680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006795A-DDE5-480C-94F5-FD9EE8FBFBFA}"/>
              </a:ext>
            </a:extLst>
          </p:cNvPr>
          <p:cNvSpPr/>
          <p:nvPr/>
        </p:nvSpPr>
        <p:spPr>
          <a:xfrm>
            <a:off x="1534928" y="1605785"/>
            <a:ext cx="750498" cy="2646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A0A7937-845A-47F4-9EB3-2E25BB9E6E1F}"/>
              </a:ext>
            </a:extLst>
          </p:cNvPr>
          <p:cNvSpPr/>
          <p:nvPr/>
        </p:nvSpPr>
        <p:spPr>
          <a:xfrm rot="21374715">
            <a:off x="3882036" y="2227067"/>
            <a:ext cx="869736" cy="2782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AF42C1B-584F-4A4A-A760-C2531863C8CF}"/>
              </a:ext>
            </a:extLst>
          </p:cNvPr>
          <p:cNvSpPr/>
          <p:nvPr/>
        </p:nvSpPr>
        <p:spPr>
          <a:xfrm>
            <a:off x="3161847" y="2285670"/>
            <a:ext cx="750498" cy="264680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D20DDDB-ED06-4544-BFE0-D0B2B63FFDFD}"/>
              </a:ext>
            </a:extLst>
          </p:cNvPr>
          <p:cNvCxnSpPr>
            <a:cxnSpLocks/>
          </p:cNvCxnSpPr>
          <p:nvPr/>
        </p:nvCxnSpPr>
        <p:spPr>
          <a:xfrm>
            <a:off x="2972699" y="1320463"/>
            <a:ext cx="2295337" cy="40909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210F670-882A-45F0-B7FC-541C43FAE631}"/>
              </a:ext>
            </a:extLst>
          </p:cNvPr>
          <p:cNvSpPr/>
          <p:nvPr/>
        </p:nvSpPr>
        <p:spPr>
          <a:xfrm>
            <a:off x="5131595" y="1614379"/>
            <a:ext cx="750498" cy="2646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EE11271-C3C8-4A4A-B03C-F777646AEECA}"/>
              </a:ext>
            </a:extLst>
          </p:cNvPr>
          <p:cNvCxnSpPr>
            <a:cxnSpLocks/>
          </p:cNvCxnSpPr>
          <p:nvPr/>
        </p:nvCxnSpPr>
        <p:spPr>
          <a:xfrm>
            <a:off x="2972699" y="1331924"/>
            <a:ext cx="2158896" cy="121842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78859DFA-89D1-472F-839C-84F1F6F40D97}"/>
              </a:ext>
            </a:extLst>
          </p:cNvPr>
          <p:cNvSpPr/>
          <p:nvPr/>
        </p:nvSpPr>
        <p:spPr>
          <a:xfrm>
            <a:off x="4889981" y="2508484"/>
            <a:ext cx="750498" cy="2646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7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sz="3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2978" y="760310"/>
            <a:ext cx="7440165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sz="2000" dirty="0"/>
              <a:t>Marketing lecturer at the University of Sydney</a:t>
            </a:r>
          </a:p>
          <a:p>
            <a:pPr lvl="1"/>
            <a:r>
              <a:rPr lang="en-AU" sz="1600" dirty="0"/>
              <a:t>20+ years in corporate marketing: </a:t>
            </a:r>
          </a:p>
          <a:p>
            <a:pPr marL="857250" lvl="2" indent="0">
              <a:buNone/>
            </a:pPr>
            <a:r>
              <a:rPr lang="en-AU" sz="1600" dirty="0"/>
              <a:t>St. George Bank, Telstra, insurance and mutual banks</a:t>
            </a:r>
          </a:p>
          <a:p>
            <a:endParaRPr lang="en-AU" sz="2000" dirty="0"/>
          </a:p>
          <a:p>
            <a:r>
              <a:rPr lang="en-AU" sz="2000" dirty="0"/>
              <a:t>Co/author of marketing textbooks and case studies</a:t>
            </a:r>
          </a:p>
          <a:p>
            <a:r>
              <a:rPr lang="en-AU" sz="2000" dirty="0"/>
              <a:t>Relevant educational sites</a:t>
            </a:r>
          </a:p>
          <a:p>
            <a:pPr lvl="1"/>
            <a:r>
              <a:rPr lang="en-AU" sz="1200" dirty="0">
                <a:hlinkClick r:id="rId3"/>
              </a:rPr>
              <a:t>perceptualmaps.com</a:t>
            </a:r>
            <a:endParaRPr lang="en-AU" sz="1200" dirty="0"/>
          </a:p>
          <a:p>
            <a:pPr lvl="1"/>
            <a:r>
              <a:rPr lang="en-AU" sz="1200" dirty="0">
                <a:hlinkClick r:id="rId4"/>
              </a:rPr>
              <a:t>segmentationstudyguide.com</a:t>
            </a:r>
            <a:endParaRPr lang="en-AU" sz="1200" dirty="0"/>
          </a:p>
          <a:p>
            <a:pPr lvl="1"/>
            <a:r>
              <a:rPr lang="en-AU" sz="1200" dirty="0">
                <a:hlinkClick r:id="rId5"/>
              </a:rPr>
              <a:t>clusteranalysis4marketing.com</a:t>
            </a:r>
            <a:endParaRPr lang="en-AU" sz="1200" dirty="0"/>
          </a:p>
          <a:p>
            <a:endParaRPr lang="en-AU" sz="20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446D51E-4577-4D71-BFF2-84DFE75134FE}"/>
              </a:ext>
            </a:extLst>
          </p:cNvPr>
          <p:cNvSpPr txBox="1">
            <a:spLocks/>
          </p:cNvSpPr>
          <p:nvPr/>
        </p:nvSpPr>
        <p:spPr>
          <a:xfrm>
            <a:off x="967662" y="14061"/>
            <a:ext cx="6383824" cy="1609725"/>
          </a:xfr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dirty="0"/>
              <a:t>Geoff Fripp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F9CA23-46C7-427A-8389-3556B46E2EF3}"/>
              </a:ext>
            </a:extLst>
          </p:cNvPr>
          <p:cNvGrpSpPr/>
          <p:nvPr/>
        </p:nvGrpSpPr>
        <p:grpSpPr>
          <a:xfrm rot="316456">
            <a:off x="4212352" y="2554900"/>
            <a:ext cx="2647829" cy="1270272"/>
            <a:chOff x="7407062" y="-468706"/>
            <a:chExt cx="7602715" cy="35330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31EECE-0AF5-403E-86FE-9BD5019BC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7867">
              <a:off x="12657076" y="-468706"/>
              <a:ext cx="2352701" cy="312520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585030-6628-45FB-9978-3177B876B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20182">
              <a:off x="7407062" y="-51915"/>
              <a:ext cx="2382560" cy="311623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7BD017-D00B-4BEF-8D73-BF6F02417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283544">
              <a:off x="9910577" y="-364855"/>
              <a:ext cx="2496504" cy="3175169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B46231F3-C91F-40F6-9126-5E8FDF9A59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921635"/>
              </p:ext>
            </p:extLst>
          </p:nvPr>
        </p:nvGraphicFramePr>
        <p:xfrm>
          <a:off x="967662" y="4297212"/>
          <a:ext cx="6135504" cy="543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9B7F15-9714-4882-BE93-6210C814F2C9}"/>
              </a:ext>
            </a:extLst>
          </p:cNvPr>
          <p:cNvSpPr txBox="1"/>
          <p:nvPr/>
        </p:nvSpPr>
        <p:spPr>
          <a:xfrm>
            <a:off x="870857" y="3898619"/>
            <a:ext cx="199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Where I fit in…</a:t>
            </a:r>
          </a:p>
        </p:txBody>
      </p:sp>
    </p:spTree>
    <p:extLst>
      <p:ext uri="{BB962C8B-B14F-4D97-AF65-F5344CB8AC3E}">
        <p14:creationId xmlns:p14="http://schemas.microsoft.com/office/powerpoint/2010/main" val="14646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1F93831-2EFD-4D8C-9C19-12854DEA5C0A}"/>
              </a:ext>
            </a:extLst>
          </p:cNvPr>
          <p:cNvSpPr txBox="1"/>
          <p:nvPr/>
        </p:nvSpPr>
        <p:spPr>
          <a:xfrm>
            <a:off x="880078" y="4189673"/>
            <a:ext cx="216852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OWNED and SHARED attributes</a:t>
            </a:r>
          </a:p>
          <a:p>
            <a:r>
              <a:rPr lang="en-AU" u="sng" dirty="0"/>
              <a:t>Scott Galloway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F1E255-4052-4872-A265-222FD8DB003D}"/>
              </a:ext>
            </a:extLst>
          </p:cNvPr>
          <p:cNvGrpSpPr/>
          <p:nvPr/>
        </p:nvGrpSpPr>
        <p:grpSpPr>
          <a:xfrm>
            <a:off x="3289789" y="1338951"/>
            <a:ext cx="2130992" cy="1858018"/>
            <a:chOff x="5644028" y="1823446"/>
            <a:chExt cx="2130992" cy="185801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A2CDFF-DE4F-4CFA-BC35-C2BA2ED95613}"/>
                </a:ext>
              </a:extLst>
            </p:cNvPr>
            <p:cNvGrpSpPr/>
            <p:nvPr/>
          </p:nvGrpSpPr>
          <p:grpSpPr>
            <a:xfrm rot="7379069">
              <a:off x="6199457" y="1268017"/>
              <a:ext cx="1020134" cy="2130992"/>
              <a:chOff x="7045068" y="2390055"/>
              <a:chExt cx="1020134" cy="2130992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8C5C850-2CC6-433E-9793-419516EB3729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V="1">
                <a:off x="6881902" y="2738467"/>
                <a:ext cx="887728" cy="190904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7049655-DA1E-4B8C-8284-CCF77294D5A6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H="1">
                <a:off x="7683451" y="3080966"/>
                <a:ext cx="164648" cy="187563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B49C723-6B8D-4193-A8D5-C68007554CBD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H="1" flipV="1">
                <a:off x="6951900" y="3426733"/>
                <a:ext cx="1187482" cy="1001145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A6FFE38D-8EE1-4C61-A7C0-34D79D70E019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H="1">
                <a:off x="7527006" y="3403324"/>
                <a:ext cx="904465" cy="171927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EE8992F7-76C2-4643-B173-040B67E15771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>
                <a:off x="7424184" y="2546567"/>
                <a:ext cx="543831" cy="481256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08DAA8B-C783-4413-A2A9-433FB55E8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5294" y="2589789"/>
              <a:ext cx="286201" cy="109167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76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C64E5-8C03-4364-8DC1-925CF350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7F1E255-4052-4872-A265-222FD8DB003D}"/>
              </a:ext>
            </a:extLst>
          </p:cNvPr>
          <p:cNvGrpSpPr/>
          <p:nvPr/>
        </p:nvGrpSpPr>
        <p:grpSpPr>
          <a:xfrm>
            <a:off x="3289789" y="1338951"/>
            <a:ext cx="2130992" cy="1858018"/>
            <a:chOff x="5644028" y="1823446"/>
            <a:chExt cx="2130992" cy="185801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A2CDFF-DE4F-4CFA-BC35-C2BA2ED95613}"/>
                </a:ext>
              </a:extLst>
            </p:cNvPr>
            <p:cNvGrpSpPr/>
            <p:nvPr/>
          </p:nvGrpSpPr>
          <p:grpSpPr>
            <a:xfrm rot="7379069">
              <a:off x="6199457" y="1268017"/>
              <a:ext cx="1020134" cy="2130992"/>
              <a:chOff x="7045068" y="2390055"/>
              <a:chExt cx="1020134" cy="2130992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8C5C850-2CC6-433E-9793-419516EB3729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V="1">
                <a:off x="6881902" y="2738467"/>
                <a:ext cx="887728" cy="190904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7049655-DA1E-4B8C-8284-CCF77294D5A6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H="1">
                <a:off x="7683451" y="3080966"/>
                <a:ext cx="164648" cy="187563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B49C723-6B8D-4193-A8D5-C68007554CBD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H="1" flipV="1">
                <a:off x="6951900" y="3426733"/>
                <a:ext cx="1187482" cy="1001145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A6FFE38D-8EE1-4C61-A7C0-34D79D70E019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H="1">
                <a:off x="7527006" y="3403324"/>
                <a:ext cx="904465" cy="171927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EE8992F7-76C2-4643-B173-040B67E15771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>
                <a:off x="7424184" y="2546567"/>
                <a:ext cx="543831" cy="481256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08DAA8B-C783-4413-A2A9-433FB55E8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5294" y="2589789"/>
              <a:ext cx="286201" cy="109167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A19F792-BA6D-428D-B869-27D036B6AEF9}"/>
              </a:ext>
            </a:extLst>
          </p:cNvPr>
          <p:cNvSpPr txBox="1"/>
          <p:nvPr/>
        </p:nvSpPr>
        <p:spPr>
          <a:xfrm>
            <a:off x="880077" y="4002456"/>
            <a:ext cx="276378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Only one clearly OWNED, almost all are SHARED attributes, but with unique combinations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5EF4A4-14F6-4A04-B7C0-D84C5003B6ED}"/>
              </a:ext>
            </a:extLst>
          </p:cNvPr>
          <p:cNvGrpSpPr/>
          <p:nvPr/>
        </p:nvGrpSpPr>
        <p:grpSpPr>
          <a:xfrm rot="18011925">
            <a:off x="4657741" y="964205"/>
            <a:ext cx="1234828" cy="1588219"/>
            <a:chOff x="6316728" y="1879028"/>
            <a:chExt cx="1234828" cy="158821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D901220-9D5F-46EA-89F7-09A476A7DA08}"/>
                </a:ext>
              </a:extLst>
            </p:cNvPr>
            <p:cNvCxnSpPr>
              <a:cxnSpLocks/>
            </p:cNvCxnSpPr>
            <p:nvPr/>
          </p:nvCxnSpPr>
          <p:spPr>
            <a:xfrm rot="3588075" flipH="1">
              <a:off x="6548890" y="2492015"/>
              <a:ext cx="743070" cy="12073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E4602F6-7403-485F-A3FF-15736E3C206B}"/>
                </a:ext>
              </a:extLst>
            </p:cNvPr>
            <p:cNvCxnSpPr>
              <a:cxnSpLocks/>
            </p:cNvCxnSpPr>
            <p:nvPr/>
          </p:nvCxnSpPr>
          <p:spPr>
            <a:xfrm rot="3588075" flipH="1">
              <a:off x="6029616" y="2193410"/>
              <a:ext cx="1580860" cy="9520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556BEA2-F03C-4A97-932F-F97600A56E79}"/>
                </a:ext>
              </a:extLst>
            </p:cNvPr>
            <p:cNvCxnSpPr>
              <a:cxnSpLocks/>
            </p:cNvCxnSpPr>
            <p:nvPr/>
          </p:nvCxnSpPr>
          <p:spPr>
            <a:xfrm rot="3588075" flipH="1">
              <a:off x="7197060" y="2864738"/>
              <a:ext cx="393379" cy="3156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A71FB1-7D20-4F12-953F-99D88E0CF2FF}"/>
              </a:ext>
            </a:extLst>
          </p:cNvPr>
          <p:cNvGrpSpPr/>
          <p:nvPr/>
        </p:nvGrpSpPr>
        <p:grpSpPr>
          <a:xfrm rot="20907953">
            <a:off x="5489475" y="2662248"/>
            <a:ext cx="1223013" cy="686629"/>
            <a:chOff x="6446687" y="2814556"/>
            <a:chExt cx="1223013" cy="53564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087A248-B740-470A-BF33-6867ABB13FC3}"/>
                </a:ext>
              </a:extLst>
            </p:cNvPr>
            <p:cNvCxnSpPr>
              <a:cxnSpLocks/>
            </p:cNvCxnSpPr>
            <p:nvPr/>
          </p:nvCxnSpPr>
          <p:spPr>
            <a:xfrm rot="692047" flipH="1">
              <a:off x="7217604" y="3060327"/>
              <a:ext cx="383673" cy="28987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0E0F940-770B-48FB-B90E-3754BCFDB57E}"/>
                </a:ext>
              </a:extLst>
            </p:cNvPr>
            <p:cNvCxnSpPr>
              <a:cxnSpLocks/>
            </p:cNvCxnSpPr>
            <p:nvPr/>
          </p:nvCxnSpPr>
          <p:spPr>
            <a:xfrm rot="692047" flipH="1" flipV="1">
              <a:off x="6446687" y="2814556"/>
              <a:ext cx="1223013" cy="19216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A73418-2D70-4C78-BB25-725F8BA2804E}"/>
              </a:ext>
            </a:extLst>
          </p:cNvPr>
          <p:cNvGrpSpPr/>
          <p:nvPr/>
        </p:nvGrpSpPr>
        <p:grpSpPr>
          <a:xfrm>
            <a:off x="4476154" y="2762655"/>
            <a:ext cx="1653172" cy="1736181"/>
            <a:chOff x="6156266" y="2410487"/>
            <a:chExt cx="1653172" cy="1736181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68D9541-A077-4472-886B-6D9EFDC1F7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56266" y="2999945"/>
              <a:ext cx="1504667" cy="173191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B3099AD-F598-41CB-A8DC-EDD381A175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9650" y="3119433"/>
              <a:ext cx="169788" cy="53703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EDF4F79-C5A8-4D65-90CC-FE0EA90E61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476" y="3161982"/>
              <a:ext cx="1190457" cy="984686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AA27DBB-A84B-4921-BB21-2A3198DF27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747" y="2410487"/>
              <a:ext cx="633186" cy="762649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35CF223-0A74-40B2-91A2-CA90A78DD147}"/>
              </a:ext>
            </a:extLst>
          </p:cNvPr>
          <p:cNvGrpSpPr/>
          <p:nvPr/>
        </p:nvGrpSpPr>
        <p:grpSpPr>
          <a:xfrm>
            <a:off x="1835624" y="2495946"/>
            <a:ext cx="2769478" cy="1960048"/>
            <a:chOff x="6322893" y="2295738"/>
            <a:chExt cx="2769478" cy="1960048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55B8581-87D9-414E-BECD-7746BB99F1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2292" y="2295738"/>
              <a:ext cx="1132970" cy="86101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24DDC35-8A67-4ACE-92A0-89C3A142B6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9116" y="3133442"/>
              <a:ext cx="816476" cy="1648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FDD898F-C6A9-4671-990D-133E57B9A23D}"/>
                </a:ext>
              </a:extLst>
            </p:cNvPr>
            <p:cNvCxnSpPr>
              <a:cxnSpLocks/>
            </p:cNvCxnSpPr>
            <p:nvPr/>
          </p:nvCxnSpPr>
          <p:spPr>
            <a:xfrm>
              <a:off x="7660932" y="3156748"/>
              <a:ext cx="1431439" cy="109903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ACADF31-3B4B-497D-896A-DAB072ECE5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2893" y="2447346"/>
              <a:ext cx="1338040" cy="71463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7D7A188-F582-4FCA-8AD6-A8FE820C04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2292" y="2371542"/>
              <a:ext cx="361976" cy="77474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005C226-9E76-4F7B-9CD3-BABF0A600D9E}"/>
              </a:ext>
            </a:extLst>
          </p:cNvPr>
          <p:cNvGrpSpPr/>
          <p:nvPr/>
        </p:nvGrpSpPr>
        <p:grpSpPr>
          <a:xfrm rot="7379069">
            <a:off x="2121562" y="774500"/>
            <a:ext cx="1785948" cy="2234773"/>
            <a:chOff x="7230616" y="1702598"/>
            <a:chExt cx="1785948" cy="223477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0833C73-4330-4F69-8826-59C75A7B3122}"/>
                </a:ext>
              </a:extLst>
            </p:cNvPr>
            <p:cNvCxnSpPr>
              <a:cxnSpLocks/>
            </p:cNvCxnSpPr>
            <p:nvPr/>
          </p:nvCxnSpPr>
          <p:spPr>
            <a:xfrm rot="14220931" flipV="1">
              <a:off x="7282196" y="2955878"/>
              <a:ext cx="342681" cy="24000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A4FE472-36FB-4853-8A16-83E53BE52D7F}"/>
                </a:ext>
              </a:extLst>
            </p:cNvPr>
            <p:cNvCxnSpPr>
              <a:cxnSpLocks/>
            </p:cNvCxnSpPr>
            <p:nvPr/>
          </p:nvCxnSpPr>
          <p:spPr>
            <a:xfrm rot="14220931" flipH="1">
              <a:off x="7892168" y="2713695"/>
              <a:ext cx="1092100" cy="115669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1376A93-CDA1-4CF6-A077-8FF8A95C6ECB}"/>
                </a:ext>
              </a:extLst>
            </p:cNvPr>
            <p:cNvCxnSpPr>
              <a:cxnSpLocks/>
            </p:cNvCxnSpPr>
            <p:nvPr/>
          </p:nvCxnSpPr>
          <p:spPr>
            <a:xfrm rot="14220931" flipH="1">
              <a:off x="7569584" y="3324934"/>
              <a:ext cx="934901" cy="28997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8FFB1EE-13F9-4320-9B94-006AB57B358F}"/>
                </a:ext>
              </a:extLst>
            </p:cNvPr>
            <p:cNvCxnSpPr>
              <a:cxnSpLocks/>
            </p:cNvCxnSpPr>
            <p:nvPr/>
          </p:nvCxnSpPr>
          <p:spPr>
            <a:xfrm rot="14220931">
              <a:off x="7028182" y="1905032"/>
              <a:ext cx="1322134" cy="91726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1F71E99F-4D31-49DE-B5C2-C2F0B1F2E53B}"/>
              </a:ext>
            </a:extLst>
          </p:cNvPr>
          <p:cNvSpPr/>
          <p:nvPr/>
        </p:nvSpPr>
        <p:spPr>
          <a:xfrm>
            <a:off x="1534928" y="1605785"/>
            <a:ext cx="750498" cy="2646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07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31D1-5BBD-40CC-888F-7E29CA9DB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9375"/>
            <a:ext cx="6559826" cy="993775"/>
          </a:xfrm>
        </p:spPr>
        <p:txBody>
          <a:bodyPr/>
          <a:lstStyle/>
          <a:p>
            <a:r>
              <a:rPr lang="en-AU" sz="3200" dirty="0"/>
              <a:t>Look for More Insights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5ADDD3-0FF1-459D-B43A-8BAEDEB771A3}"/>
              </a:ext>
            </a:extLst>
          </p:cNvPr>
          <p:cNvGraphicFramePr/>
          <p:nvPr/>
        </p:nvGraphicFramePr>
        <p:xfrm>
          <a:off x="1696878" y="948268"/>
          <a:ext cx="4216241" cy="3538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F99A8452-7B7A-437E-927B-A7E730A93019}"/>
              </a:ext>
            </a:extLst>
          </p:cNvPr>
          <p:cNvSpPr/>
          <p:nvPr/>
        </p:nvSpPr>
        <p:spPr>
          <a:xfrm rot="16200000">
            <a:off x="4438420" y="4040475"/>
            <a:ext cx="1152984" cy="4429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5781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A0A4AE-F77B-48FC-A7C1-85E4FFB9729E}"/>
              </a:ext>
            </a:extLst>
          </p:cNvPr>
          <p:cNvSpPr txBox="1"/>
          <p:nvPr/>
        </p:nvSpPr>
        <p:spPr>
          <a:xfrm>
            <a:off x="100501" y="2682977"/>
            <a:ext cx="2451828" cy="2377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350" dirty="0"/>
              <a:t>This is a more challenging, and more subjective part, of the analysis</a:t>
            </a:r>
          </a:p>
          <a:p>
            <a:pPr algn="ctr"/>
            <a:endParaRPr lang="en-AU" sz="1350" dirty="0"/>
          </a:p>
          <a:p>
            <a:pPr marL="257175" indent="-257175">
              <a:buFont typeface="+mj-lt"/>
              <a:buAutoNum type="arabicPeriod"/>
            </a:pPr>
            <a:r>
              <a:rPr lang="en-AU" sz="1350" dirty="0"/>
              <a:t>Identifying dimensions</a:t>
            </a:r>
          </a:p>
          <a:p>
            <a:pPr marL="257175" indent="-257175">
              <a:buFont typeface="+mj-lt"/>
              <a:buAutoNum type="arabicPeriod"/>
            </a:pPr>
            <a:r>
              <a:rPr lang="en-AU" sz="1350" dirty="0"/>
              <a:t>Labelling them</a:t>
            </a:r>
          </a:p>
          <a:p>
            <a:pPr marL="257175" indent="-257175">
              <a:buFont typeface="+mj-lt"/>
              <a:buAutoNum type="arabicPeriod"/>
            </a:pPr>
            <a:r>
              <a:rPr lang="en-AU" sz="1350" dirty="0"/>
              <a:t>Using them in decisions</a:t>
            </a:r>
          </a:p>
          <a:p>
            <a:pPr marL="257175" indent="-257175">
              <a:buFont typeface="+mj-lt"/>
              <a:buAutoNum type="arabicPeriod"/>
            </a:pPr>
            <a:endParaRPr lang="en-AU" sz="1350" dirty="0"/>
          </a:p>
          <a:p>
            <a:pPr algn="ctr"/>
            <a:r>
              <a:rPr lang="en-AU" sz="1350" dirty="0"/>
              <a:t>Takes time, knowledge of the market, and some map variations may help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dimensions</a:t>
            </a:r>
          </a:p>
        </p:txBody>
      </p:sp>
    </p:spTree>
    <p:extLst>
      <p:ext uri="{BB962C8B-B14F-4D97-AF65-F5344CB8AC3E}">
        <p14:creationId xmlns:p14="http://schemas.microsoft.com/office/powerpoint/2010/main" val="37413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dimensions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C5E385-79F0-4AC5-97C7-BEC36E3A3FC2}"/>
              </a:ext>
            </a:extLst>
          </p:cNvPr>
          <p:cNvGrpSpPr/>
          <p:nvPr/>
        </p:nvGrpSpPr>
        <p:grpSpPr>
          <a:xfrm>
            <a:off x="2081284" y="1706931"/>
            <a:ext cx="4038095" cy="1650418"/>
            <a:chOff x="2531689" y="1883465"/>
            <a:chExt cx="7305526" cy="165041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DB0F9E7-F90E-40B8-913E-93880C0912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1689" y="1964391"/>
              <a:ext cx="7149073" cy="1569492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777D4C-8FC3-45DF-A365-16DE30DB8515}"/>
                </a:ext>
              </a:extLst>
            </p:cNvPr>
            <p:cNvSpPr txBox="1"/>
            <p:nvPr/>
          </p:nvSpPr>
          <p:spPr>
            <a:xfrm>
              <a:off x="8340343" y="3169031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POLISHED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9EFC00-F851-4E97-9ED8-2E6AF7FF06DA}"/>
                </a:ext>
              </a:extLst>
            </p:cNvPr>
            <p:cNvSpPr txBox="1"/>
            <p:nvPr/>
          </p:nvSpPr>
          <p:spPr>
            <a:xfrm>
              <a:off x="5703856" y="2749982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REAL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052BDB-C3DB-449F-A2F8-4A4CE1EB1BF4}"/>
                </a:ext>
              </a:extLst>
            </p:cNvPr>
            <p:cNvSpPr txBox="1"/>
            <p:nvPr/>
          </p:nvSpPr>
          <p:spPr>
            <a:xfrm>
              <a:off x="2897914" y="1883465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MANIC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5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dimensions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C5E385-79F0-4AC5-97C7-BEC36E3A3FC2}"/>
              </a:ext>
            </a:extLst>
          </p:cNvPr>
          <p:cNvGrpSpPr/>
          <p:nvPr/>
        </p:nvGrpSpPr>
        <p:grpSpPr>
          <a:xfrm>
            <a:off x="2081284" y="1706931"/>
            <a:ext cx="4038095" cy="1650418"/>
            <a:chOff x="2531689" y="1883465"/>
            <a:chExt cx="7305526" cy="165041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DB0F9E7-F90E-40B8-913E-93880C0912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1689" y="1964391"/>
              <a:ext cx="7149073" cy="1569492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777D4C-8FC3-45DF-A365-16DE30DB8515}"/>
                </a:ext>
              </a:extLst>
            </p:cNvPr>
            <p:cNvSpPr txBox="1"/>
            <p:nvPr/>
          </p:nvSpPr>
          <p:spPr>
            <a:xfrm>
              <a:off x="8340343" y="3169031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POLISHED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9EFC00-F851-4E97-9ED8-2E6AF7FF06DA}"/>
                </a:ext>
              </a:extLst>
            </p:cNvPr>
            <p:cNvSpPr txBox="1"/>
            <p:nvPr/>
          </p:nvSpPr>
          <p:spPr>
            <a:xfrm>
              <a:off x="5703856" y="2749982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REAL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052BDB-C3DB-449F-A2F8-4A4CE1EB1BF4}"/>
                </a:ext>
              </a:extLst>
            </p:cNvPr>
            <p:cNvSpPr txBox="1"/>
            <p:nvPr/>
          </p:nvSpPr>
          <p:spPr>
            <a:xfrm>
              <a:off x="2897914" y="1883465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MANIC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C8C937-CF94-4ED3-B27D-3AB2A78F2177}"/>
              </a:ext>
            </a:extLst>
          </p:cNvPr>
          <p:cNvGrpSpPr/>
          <p:nvPr/>
        </p:nvGrpSpPr>
        <p:grpSpPr>
          <a:xfrm>
            <a:off x="2219277" y="2500219"/>
            <a:ext cx="3403683" cy="2526707"/>
            <a:chOff x="3966191" y="3325908"/>
            <a:chExt cx="3403683" cy="252670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7966C16-1DD2-4BFC-A812-3D9CFA64BB00}"/>
                </a:ext>
              </a:extLst>
            </p:cNvPr>
            <p:cNvCxnSpPr>
              <a:cxnSpLocks/>
            </p:cNvCxnSpPr>
            <p:nvPr/>
          </p:nvCxnSpPr>
          <p:spPr>
            <a:xfrm>
              <a:off x="5304485" y="3325908"/>
              <a:ext cx="1137035" cy="2044485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268A69-C040-44FF-B28A-2D99A729224C}"/>
                </a:ext>
              </a:extLst>
            </p:cNvPr>
            <p:cNvSpPr txBox="1"/>
            <p:nvPr/>
          </p:nvSpPr>
          <p:spPr>
            <a:xfrm>
              <a:off x="3966191" y="3513671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PRACTICAL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0572B-39FB-4F6D-9DAD-19D4B51C240A}"/>
                </a:ext>
              </a:extLst>
            </p:cNvPr>
            <p:cNvSpPr txBox="1"/>
            <p:nvPr/>
          </p:nvSpPr>
          <p:spPr>
            <a:xfrm>
              <a:off x="5335487" y="4293412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APPLIED THEORY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EAB466-4A34-4E61-887E-F787453BB4BB}"/>
                </a:ext>
              </a:extLst>
            </p:cNvPr>
            <p:cNvSpPr txBox="1"/>
            <p:nvPr/>
          </p:nvSpPr>
          <p:spPr>
            <a:xfrm>
              <a:off x="5873002" y="5575616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PURE THEORY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79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dimensions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C5E385-79F0-4AC5-97C7-BEC36E3A3FC2}"/>
              </a:ext>
            </a:extLst>
          </p:cNvPr>
          <p:cNvGrpSpPr/>
          <p:nvPr/>
        </p:nvGrpSpPr>
        <p:grpSpPr>
          <a:xfrm>
            <a:off x="2081284" y="1706931"/>
            <a:ext cx="4038095" cy="1650418"/>
            <a:chOff x="2531689" y="1883465"/>
            <a:chExt cx="7305526" cy="165041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DB0F9E7-F90E-40B8-913E-93880C0912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1689" y="1964391"/>
              <a:ext cx="7149073" cy="1569492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777D4C-8FC3-45DF-A365-16DE30DB8515}"/>
                </a:ext>
              </a:extLst>
            </p:cNvPr>
            <p:cNvSpPr txBox="1"/>
            <p:nvPr/>
          </p:nvSpPr>
          <p:spPr>
            <a:xfrm>
              <a:off x="8340343" y="3169031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POLISHED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9EFC00-F851-4E97-9ED8-2E6AF7FF06DA}"/>
                </a:ext>
              </a:extLst>
            </p:cNvPr>
            <p:cNvSpPr txBox="1"/>
            <p:nvPr/>
          </p:nvSpPr>
          <p:spPr>
            <a:xfrm>
              <a:off x="5703856" y="2749982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REAL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052BDB-C3DB-449F-A2F8-4A4CE1EB1BF4}"/>
                </a:ext>
              </a:extLst>
            </p:cNvPr>
            <p:cNvSpPr txBox="1"/>
            <p:nvPr/>
          </p:nvSpPr>
          <p:spPr>
            <a:xfrm>
              <a:off x="2897914" y="1883465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MANIC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C8C937-CF94-4ED3-B27D-3AB2A78F2177}"/>
              </a:ext>
            </a:extLst>
          </p:cNvPr>
          <p:cNvGrpSpPr/>
          <p:nvPr/>
        </p:nvGrpSpPr>
        <p:grpSpPr>
          <a:xfrm>
            <a:off x="2219277" y="2500219"/>
            <a:ext cx="3403683" cy="2526707"/>
            <a:chOff x="3966191" y="3325908"/>
            <a:chExt cx="3403683" cy="252670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7966C16-1DD2-4BFC-A812-3D9CFA64BB00}"/>
                </a:ext>
              </a:extLst>
            </p:cNvPr>
            <p:cNvCxnSpPr>
              <a:cxnSpLocks/>
            </p:cNvCxnSpPr>
            <p:nvPr/>
          </p:nvCxnSpPr>
          <p:spPr>
            <a:xfrm>
              <a:off x="5304485" y="3325908"/>
              <a:ext cx="1137035" cy="2044485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268A69-C040-44FF-B28A-2D99A729224C}"/>
                </a:ext>
              </a:extLst>
            </p:cNvPr>
            <p:cNvSpPr txBox="1"/>
            <p:nvPr/>
          </p:nvSpPr>
          <p:spPr>
            <a:xfrm>
              <a:off x="3966191" y="3513671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PRACTICAL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0572B-39FB-4F6D-9DAD-19D4B51C240A}"/>
                </a:ext>
              </a:extLst>
            </p:cNvPr>
            <p:cNvSpPr txBox="1"/>
            <p:nvPr/>
          </p:nvSpPr>
          <p:spPr>
            <a:xfrm>
              <a:off x="5335487" y="4293412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APPLIED THEORY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EAB466-4A34-4E61-887E-F787453BB4BB}"/>
                </a:ext>
              </a:extLst>
            </p:cNvPr>
            <p:cNvSpPr txBox="1"/>
            <p:nvPr/>
          </p:nvSpPr>
          <p:spPr>
            <a:xfrm>
              <a:off x="5873002" y="5575616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PURE THEORY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3F0E6-FA4C-4736-986A-EA9850235969}"/>
              </a:ext>
            </a:extLst>
          </p:cNvPr>
          <p:cNvGrpSpPr/>
          <p:nvPr/>
        </p:nvGrpSpPr>
        <p:grpSpPr>
          <a:xfrm>
            <a:off x="3487892" y="960186"/>
            <a:ext cx="3420028" cy="717297"/>
            <a:chOff x="5125623" y="967698"/>
            <a:chExt cx="3420028" cy="71729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6EC5D93-1788-4BAC-B485-E0B30AFC65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25623" y="1106344"/>
              <a:ext cx="1804098" cy="57865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2A4E2C-2DC3-452A-AC02-CAC86E4BF522}"/>
                </a:ext>
              </a:extLst>
            </p:cNvPr>
            <p:cNvSpPr txBox="1"/>
            <p:nvPr/>
          </p:nvSpPr>
          <p:spPr>
            <a:xfrm>
              <a:off x="7048779" y="1395669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TRADITIONAL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75A822-3A29-426B-A580-3AF63F5FB2B1}"/>
                </a:ext>
              </a:extLst>
            </p:cNvPr>
            <p:cNvSpPr txBox="1"/>
            <p:nvPr/>
          </p:nvSpPr>
          <p:spPr>
            <a:xfrm>
              <a:off x="5271090" y="967698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CURRENT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3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Identify dimensions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C5E385-79F0-4AC5-97C7-BEC36E3A3FC2}"/>
              </a:ext>
            </a:extLst>
          </p:cNvPr>
          <p:cNvGrpSpPr/>
          <p:nvPr/>
        </p:nvGrpSpPr>
        <p:grpSpPr>
          <a:xfrm>
            <a:off x="2081284" y="1706931"/>
            <a:ext cx="4038095" cy="1650418"/>
            <a:chOff x="2531689" y="1883465"/>
            <a:chExt cx="7305526" cy="165041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DB0F9E7-F90E-40B8-913E-93880C0912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1689" y="1964391"/>
              <a:ext cx="7149073" cy="1569492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777D4C-8FC3-45DF-A365-16DE30DB8515}"/>
                </a:ext>
              </a:extLst>
            </p:cNvPr>
            <p:cNvSpPr txBox="1"/>
            <p:nvPr/>
          </p:nvSpPr>
          <p:spPr>
            <a:xfrm>
              <a:off x="8340343" y="3169031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POLISHED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9EFC00-F851-4E97-9ED8-2E6AF7FF06DA}"/>
                </a:ext>
              </a:extLst>
            </p:cNvPr>
            <p:cNvSpPr txBox="1"/>
            <p:nvPr/>
          </p:nvSpPr>
          <p:spPr>
            <a:xfrm>
              <a:off x="5703856" y="2749982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REAL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052BDB-C3DB-449F-A2F8-4A4CE1EB1BF4}"/>
                </a:ext>
              </a:extLst>
            </p:cNvPr>
            <p:cNvSpPr txBox="1"/>
            <p:nvPr/>
          </p:nvSpPr>
          <p:spPr>
            <a:xfrm>
              <a:off x="2897914" y="1883465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MANIC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C8C937-CF94-4ED3-B27D-3AB2A78F2177}"/>
              </a:ext>
            </a:extLst>
          </p:cNvPr>
          <p:cNvGrpSpPr/>
          <p:nvPr/>
        </p:nvGrpSpPr>
        <p:grpSpPr>
          <a:xfrm>
            <a:off x="2219277" y="2500219"/>
            <a:ext cx="3403683" cy="2526707"/>
            <a:chOff x="3966191" y="3325908"/>
            <a:chExt cx="3403683" cy="252670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7966C16-1DD2-4BFC-A812-3D9CFA64BB00}"/>
                </a:ext>
              </a:extLst>
            </p:cNvPr>
            <p:cNvCxnSpPr>
              <a:cxnSpLocks/>
            </p:cNvCxnSpPr>
            <p:nvPr/>
          </p:nvCxnSpPr>
          <p:spPr>
            <a:xfrm>
              <a:off x="5304485" y="3325908"/>
              <a:ext cx="1137035" cy="2044485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268A69-C040-44FF-B28A-2D99A729224C}"/>
                </a:ext>
              </a:extLst>
            </p:cNvPr>
            <p:cNvSpPr txBox="1"/>
            <p:nvPr/>
          </p:nvSpPr>
          <p:spPr>
            <a:xfrm>
              <a:off x="3966191" y="3513671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PRACTICAL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0572B-39FB-4F6D-9DAD-19D4B51C240A}"/>
                </a:ext>
              </a:extLst>
            </p:cNvPr>
            <p:cNvSpPr txBox="1"/>
            <p:nvPr/>
          </p:nvSpPr>
          <p:spPr>
            <a:xfrm>
              <a:off x="5335487" y="4293412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APPLIED THEORY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EAB466-4A34-4E61-887E-F787453BB4BB}"/>
                </a:ext>
              </a:extLst>
            </p:cNvPr>
            <p:cNvSpPr txBox="1"/>
            <p:nvPr/>
          </p:nvSpPr>
          <p:spPr>
            <a:xfrm>
              <a:off x="5873002" y="5575616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PURE THEORY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3F0E6-FA4C-4736-986A-EA9850235969}"/>
              </a:ext>
            </a:extLst>
          </p:cNvPr>
          <p:cNvGrpSpPr/>
          <p:nvPr/>
        </p:nvGrpSpPr>
        <p:grpSpPr>
          <a:xfrm>
            <a:off x="3487892" y="960186"/>
            <a:ext cx="3420028" cy="717297"/>
            <a:chOff x="5125623" y="967698"/>
            <a:chExt cx="3420028" cy="71729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6EC5D93-1788-4BAC-B485-E0B30AFC65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25623" y="1106344"/>
              <a:ext cx="1804098" cy="57865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2A4E2C-2DC3-452A-AC02-CAC86E4BF522}"/>
                </a:ext>
              </a:extLst>
            </p:cNvPr>
            <p:cNvSpPr txBox="1"/>
            <p:nvPr/>
          </p:nvSpPr>
          <p:spPr>
            <a:xfrm>
              <a:off x="7048779" y="1395669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TRADITIONAL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75A822-3A29-426B-A580-3AF63F5FB2B1}"/>
                </a:ext>
              </a:extLst>
            </p:cNvPr>
            <p:cNvSpPr txBox="1"/>
            <p:nvPr/>
          </p:nvSpPr>
          <p:spPr>
            <a:xfrm>
              <a:off x="5271090" y="967698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CURRENT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F79186-2ABE-4733-BE1E-EF9368C4B239}"/>
              </a:ext>
            </a:extLst>
          </p:cNvPr>
          <p:cNvGrpSpPr/>
          <p:nvPr/>
        </p:nvGrpSpPr>
        <p:grpSpPr>
          <a:xfrm>
            <a:off x="1491384" y="2150187"/>
            <a:ext cx="4902258" cy="575435"/>
            <a:chOff x="3441909" y="1168338"/>
            <a:chExt cx="4574872" cy="575435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967E61-F0C4-4D01-A561-074486CA69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2398" y="1519283"/>
              <a:ext cx="2919903" cy="5679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60C6ED-BE4D-4EB4-90D8-CB3A6489E090}"/>
                </a:ext>
              </a:extLst>
            </p:cNvPr>
            <p:cNvSpPr txBox="1"/>
            <p:nvPr/>
          </p:nvSpPr>
          <p:spPr>
            <a:xfrm>
              <a:off x="7135936" y="1466774"/>
              <a:ext cx="880845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FOR ALL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30E3E1-61CB-4459-80BE-608750542227}"/>
                </a:ext>
              </a:extLst>
            </p:cNvPr>
            <p:cNvSpPr txBox="1"/>
            <p:nvPr/>
          </p:nvSpPr>
          <p:spPr>
            <a:xfrm>
              <a:off x="3441909" y="1168338"/>
              <a:ext cx="827230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FOR 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8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Other insights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02254-EA12-4B18-AC75-979431085613}"/>
              </a:ext>
            </a:extLst>
          </p:cNvPr>
          <p:cNvSpPr txBox="1"/>
          <p:nvPr/>
        </p:nvSpPr>
        <p:spPr>
          <a:xfrm>
            <a:off x="1037027" y="4367624"/>
            <a:ext cx="224385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Connected and disconnected attributes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0E4255-55C8-4953-BDD2-D44B49FED293}"/>
              </a:ext>
            </a:extLst>
          </p:cNvPr>
          <p:cNvCxnSpPr>
            <a:cxnSpLocks/>
          </p:cNvCxnSpPr>
          <p:nvPr/>
        </p:nvCxnSpPr>
        <p:spPr>
          <a:xfrm flipV="1">
            <a:off x="3874477" y="2356879"/>
            <a:ext cx="281266" cy="519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42DE5B-F2D2-49D3-8A14-9B095D85E5C4}"/>
              </a:ext>
            </a:extLst>
          </p:cNvPr>
          <p:cNvCxnSpPr>
            <a:cxnSpLocks/>
          </p:cNvCxnSpPr>
          <p:nvPr/>
        </p:nvCxnSpPr>
        <p:spPr>
          <a:xfrm flipV="1">
            <a:off x="1755913" y="1855304"/>
            <a:ext cx="132522" cy="55352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Other insights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02254-EA12-4B18-AC75-979431085613}"/>
              </a:ext>
            </a:extLst>
          </p:cNvPr>
          <p:cNvSpPr txBox="1"/>
          <p:nvPr/>
        </p:nvSpPr>
        <p:spPr>
          <a:xfrm>
            <a:off x="1037027" y="4367624"/>
            <a:ext cx="224385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Incongruent attributes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F300D7F-2387-44AB-A869-A01410B3D5AF}"/>
              </a:ext>
            </a:extLst>
          </p:cNvPr>
          <p:cNvSpPr/>
          <p:nvPr/>
        </p:nvSpPr>
        <p:spPr>
          <a:xfrm>
            <a:off x="1371600" y="2356879"/>
            <a:ext cx="7711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ECE6E4F-7BE0-46FC-B184-15C119C4372F}"/>
              </a:ext>
            </a:extLst>
          </p:cNvPr>
          <p:cNvSpPr/>
          <p:nvPr/>
        </p:nvSpPr>
        <p:spPr>
          <a:xfrm>
            <a:off x="4860877" y="2478277"/>
            <a:ext cx="7711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59A6FB-A312-42C8-833F-C9210A0A5333}"/>
              </a:ext>
            </a:extLst>
          </p:cNvPr>
          <p:cNvGrpSpPr/>
          <p:nvPr/>
        </p:nvGrpSpPr>
        <p:grpSpPr>
          <a:xfrm>
            <a:off x="2221444" y="2437837"/>
            <a:ext cx="2855382" cy="1961583"/>
            <a:chOff x="2692292" y="2402237"/>
            <a:chExt cx="2855382" cy="196158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D3AEFB4-FE93-4736-8216-4D2C406656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2292" y="2402237"/>
              <a:ext cx="2855382" cy="13057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BDB6F15-822A-4D68-9B89-35D2D050407E}"/>
                </a:ext>
              </a:extLst>
            </p:cNvPr>
            <p:cNvGrpSpPr/>
            <p:nvPr/>
          </p:nvGrpSpPr>
          <p:grpSpPr>
            <a:xfrm rot="7379069">
              <a:off x="3620555" y="2669513"/>
              <a:ext cx="1534116" cy="1854498"/>
              <a:chOff x="6129420" y="693359"/>
              <a:chExt cx="1534116" cy="1854498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21AE003-0402-4505-99B6-222BF897C3C3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 flipV="1">
                <a:off x="6558489" y="1999475"/>
                <a:ext cx="119313" cy="977452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1883AB0-EFD3-45D8-BFCC-536509CDC581}"/>
                  </a:ext>
                </a:extLst>
              </p:cNvPr>
              <p:cNvCxnSpPr>
                <a:cxnSpLocks/>
              </p:cNvCxnSpPr>
              <p:nvPr/>
            </p:nvCxnSpPr>
            <p:spPr>
              <a:xfrm rot="14220931">
                <a:off x="6428189" y="858311"/>
                <a:ext cx="1400299" cy="1070395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BCB47B18-D4A9-430B-852B-F005B0E5BB1F}"/>
              </a:ext>
            </a:extLst>
          </p:cNvPr>
          <p:cNvSpPr/>
          <p:nvPr/>
        </p:nvSpPr>
        <p:spPr>
          <a:xfrm>
            <a:off x="4383206" y="4389401"/>
            <a:ext cx="7711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76AA29E-1821-4C8D-BBE9-21D7CD6C4931}"/>
              </a:ext>
            </a:extLst>
          </p:cNvPr>
          <p:cNvSpPr/>
          <p:nvPr/>
        </p:nvSpPr>
        <p:spPr>
          <a:xfrm>
            <a:off x="3175814" y="2247909"/>
            <a:ext cx="771100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91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              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318" y="829537"/>
            <a:ext cx="5551230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sz="1800" dirty="0"/>
              <a:t>How the brand/product is viewed by </a:t>
            </a:r>
            <a:r>
              <a:rPr lang="en-AU" sz="1800" u="sng" dirty="0"/>
              <a:t>consumers</a:t>
            </a:r>
          </a:p>
          <a:p>
            <a:pPr lvl="1"/>
            <a:r>
              <a:rPr lang="en-AU" sz="1400" i="1" dirty="0"/>
              <a:t>Their assessment, opinion, understanding, attitude</a:t>
            </a:r>
          </a:p>
          <a:p>
            <a:r>
              <a:rPr lang="en-AU" sz="1800" dirty="0">
                <a:sym typeface="Wingdings" panose="05000000000000000000" pitchFamily="2" charset="2"/>
              </a:rPr>
              <a:t>What are its key benefits and/or product attributes? </a:t>
            </a:r>
          </a:p>
          <a:p>
            <a:r>
              <a:rPr lang="en-AU" sz="1800" dirty="0">
                <a:sym typeface="Wingdings" panose="05000000000000000000" pitchFamily="2" charset="2"/>
              </a:rPr>
              <a:t>As </a:t>
            </a:r>
            <a:r>
              <a:rPr lang="en-AU" sz="1800" u="sng" dirty="0">
                <a:sym typeface="Wingdings" panose="05000000000000000000" pitchFamily="2" charset="2"/>
              </a:rPr>
              <a:t>perceived</a:t>
            </a:r>
            <a:r>
              <a:rPr lang="en-AU" sz="1800" dirty="0">
                <a:sym typeface="Wingdings" panose="05000000000000000000" pitchFamily="2" charset="2"/>
              </a:rPr>
              <a:t> in comparison to competing products</a:t>
            </a:r>
          </a:p>
          <a:p>
            <a:r>
              <a:rPr lang="en-AU" sz="1800" b="1" dirty="0">
                <a:sym typeface="Wingdings" panose="05000000000000000000" pitchFamily="2" charset="2"/>
              </a:rPr>
              <a:t>Should be clear, distinctive, and competitive-based and provide value to consumers</a:t>
            </a:r>
          </a:p>
          <a:p>
            <a:endParaRPr lang="en-AU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6F3D4-9321-489A-887A-A6515F8C0B2A}"/>
              </a:ext>
            </a:extLst>
          </p:cNvPr>
          <p:cNvSpPr/>
          <p:nvPr/>
        </p:nvSpPr>
        <p:spPr>
          <a:xfrm>
            <a:off x="1331647" y="0"/>
            <a:ext cx="27205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/>
              <a:t>Positioning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DB638-6407-4055-B1F3-9225947D5D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1356" y="2737054"/>
            <a:ext cx="4353339" cy="23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0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Other insights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02254-EA12-4B18-AC75-979431085613}"/>
              </a:ext>
            </a:extLst>
          </p:cNvPr>
          <p:cNvSpPr txBox="1"/>
          <p:nvPr/>
        </p:nvSpPr>
        <p:spPr>
          <a:xfrm>
            <a:off x="1037027" y="4367624"/>
            <a:ext cx="224385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Selection of attributes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9AB3B6-2BB0-43DC-93AA-2592C7E8E999}"/>
              </a:ext>
            </a:extLst>
          </p:cNvPr>
          <p:cNvGrpSpPr/>
          <p:nvPr/>
        </p:nvGrpSpPr>
        <p:grpSpPr>
          <a:xfrm rot="20907953">
            <a:off x="5489475" y="2662248"/>
            <a:ext cx="1223013" cy="686629"/>
            <a:chOff x="6446687" y="2814556"/>
            <a:chExt cx="1223013" cy="53564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A658E85-16F0-43FA-9D03-CF1D7AC7901F}"/>
                </a:ext>
              </a:extLst>
            </p:cNvPr>
            <p:cNvCxnSpPr>
              <a:cxnSpLocks/>
            </p:cNvCxnSpPr>
            <p:nvPr/>
          </p:nvCxnSpPr>
          <p:spPr>
            <a:xfrm rot="692047" flipH="1">
              <a:off x="7217604" y="3060327"/>
              <a:ext cx="383673" cy="28987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269ADEB-2DAF-4553-A62D-32773B408272}"/>
                </a:ext>
              </a:extLst>
            </p:cNvPr>
            <p:cNvCxnSpPr>
              <a:cxnSpLocks/>
            </p:cNvCxnSpPr>
            <p:nvPr/>
          </p:nvCxnSpPr>
          <p:spPr>
            <a:xfrm rot="692047" flipH="1" flipV="1">
              <a:off x="6446687" y="2814556"/>
              <a:ext cx="1223013" cy="19216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77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7EF96-2C7D-4006-860B-A1687126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" y="252656"/>
            <a:ext cx="6375487" cy="478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F7795-E7A5-4511-B9C8-35AEA2B50474}"/>
              </a:ext>
            </a:extLst>
          </p:cNvPr>
          <p:cNvSpPr txBox="1"/>
          <p:nvPr/>
        </p:nvSpPr>
        <p:spPr>
          <a:xfrm>
            <a:off x="897069" y="278293"/>
            <a:ext cx="137789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AU" dirty="0"/>
              <a:t>Other insights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02254-EA12-4B18-AC75-979431085613}"/>
              </a:ext>
            </a:extLst>
          </p:cNvPr>
          <p:cNvSpPr txBox="1"/>
          <p:nvPr/>
        </p:nvSpPr>
        <p:spPr>
          <a:xfrm>
            <a:off x="1037027" y="4367624"/>
            <a:ext cx="224385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Correlated attributes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7A19CA-D433-43B3-BDCE-401430EFA471}"/>
              </a:ext>
            </a:extLst>
          </p:cNvPr>
          <p:cNvGrpSpPr/>
          <p:nvPr/>
        </p:nvGrpSpPr>
        <p:grpSpPr>
          <a:xfrm>
            <a:off x="2081284" y="1706931"/>
            <a:ext cx="4038095" cy="1650418"/>
            <a:chOff x="2531689" y="1883465"/>
            <a:chExt cx="7305526" cy="165041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8F7CBD8-F54A-4414-BA7A-B0FA326356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1689" y="1964391"/>
              <a:ext cx="7149073" cy="1569492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E444A5-1816-481E-8885-E3EB858308E2}"/>
                </a:ext>
              </a:extLst>
            </p:cNvPr>
            <p:cNvSpPr txBox="1"/>
            <p:nvPr/>
          </p:nvSpPr>
          <p:spPr>
            <a:xfrm>
              <a:off x="8340343" y="3169031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POLISHED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03D95-7DA8-42CC-9D13-572D5489F76C}"/>
                </a:ext>
              </a:extLst>
            </p:cNvPr>
            <p:cNvSpPr txBox="1"/>
            <p:nvPr/>
          </p:nvSpPr>
          <p:spPr>
            <a:xfrm>
              <a:off x="5703856" y="2749982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REAL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B55E7E-3DAC-4FDF-90AB-7DB690F0678B}"/>
                </a:ext>
              </a:extLst>
            </p:cNvPr>
            <p:cNvSpPr txBox="1"/>
            <p:nvPr/>
          </p:nvSpPr>
          <p:spPr>
            <a:xfrm>
              <a:off x="2897914" y="1883465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MANIC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D98552-3FB6-42C6-9898-964C15BCD644}"/>
              </a:ext>
            </a:extLst>
          </p:cNvPr>
          <p:cNvGrpSpPr/>
          <p:nvPr/>
        </p:nvGrpSpPr>
        <p:grpSpPr>
          <a:xfrm>
            <a:off x="3487892" y="960186"/>
            <a:ext cx="3420028" cy="717297"/>
            <a:chOff x="5125623" y="967698"/>
            <a:chExt cx="3420028" cy="7172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F473E5-768C-4185-AC57-BF3C51DFEC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25623" y="1106344"/>
              <a:ext cx="1804098" cy="578651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61D764-25B5-482F-9FB2-FC152414C5A1}"/>
                </a:ext>
              </a:extLst>
            </p:cNvPr>
            <p:cNvSpPr txBox="1"/>
            <p:nvPr/>
          </p:nvSpPr>
          <p:spPr>
            <a:xfrm>
              <a:off x="7048779" y="1395669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TRADITIONAL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C3C1BF-DEE7-4512-83F1-C7513B609BE4}"/>
                </a:ext>
              </a:extLst>
            </p:cNvPr>
            <p:cNvSpPr txBox="1"/>
            <p:nvPr/>
          </p:nvSpPr>
          <p:spPr>
            <a:xfrm>
              <a:off x="5271090" y="967698"/>
              <a:ext cx="149687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CURRENT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BD8B4A4-A169-4504-A938-9EBD47106093}"/>
              </a:ext>
            </a:extLst>
          </p:cNvPr>
          <p:cNvSpPr/>
          <p:nvPr/>
        </p:nvSpPr>
        <p:spPr>
          <a:xfrm rot="1231387">
            <a:off x="1816075" y="916076"/>
            <a:ext cx="5050948" cy="2131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6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31D1-5BBD-40CC-888F-7E29CA9DB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0627" y="79375"/>
            <a:ext cx="6559826" cy="993775"/>
          </a:xfrm>
        </p:spPr>
        <p:txBody>
          <a:bodyPr/>
          <a:lstStyle/>
          <a:p>
            <a:r>
              <a:rPr lang="en-AU" sz="3200" dirty="0"/>
              <a:t>MDS Analysis RECAP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69BA29-0B97-48F8-AD7E-D74F41B60E81}"/>
              </a:ext>
            </a:extLst>
          </p:cNvPr>
          <p:cNvSpPr/>
          <p:nvPr/>
        </p:nvSpPr>
        <p:spPr>
          <a:xfrm>
            <a:off x="1132765" y="986700"/>
            <a:ext cx="75813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AU" sz="2000" dirty="0"/>
              <a:t>Identify competitor sets</a:t>
            </a:r>
          </a:p>
          <a:p>
            <a:pPr marL="385763" indent="-385763">
              <a:buFont typeface="+mj-lt"/>
              <a:buAutoNum type="arabicPeriod"/>
            </a:pPr>
            <a:r>
              <a:rPr lang="en-AU" sz="2000" dirty="0"/>
              <a:t>Identify related attributes, as perceived by consumers</a:t>
            </a:r>
          </a:p>
          <a:p>
            <a:pPr marL="385763" indent="-385763">
              <a:buFont typeface="+mj-lt"/>
              <a:buAutoNum type="arabicPeriod"/>
            </a:pPr>
            <a:r>
              <a:rPr lang="en-AU" sz="2000" dirty="0"/>
              <a:t>Identify OWNED and SHARED attributes </a:t>
            </a:r>
          </a:p>
          <a:p>
            <a:pPr lvl="1"/>
            <a:r>
              <a:rPr lang="en-AU" sz="2000" dirty="0"/>
              <a:t>= overall positioning </a:t>
            </a:r>
            <a:r>
              <a:rPr lang="en-AU" sz="2000" dirty="0">
                <a:sym typeface="Wingdings" panose="05000000000000000000" pitchFamily="2" charset="2"/>
              </a:rPr>
              <a:t></a:t>
            </a:r>
            <a:r>
              <a:rPr lang="en-AU" sz="2000" dirty="0"/>
              <a:t> points-of-parity and points-of-difference</a:t>
            </a:r>
          </a:p>
          <a:p>
            <a:pPr marL="257175" indent="-257175">
              <a:buFont typeface="+mj-lt"/>
              <a:buAutoNum type="arabicPeriod"/>
            </a:pPr>
            <a:r>
              <a:rPr lang="en-AU" sz="2000" dirty="0"/>
              <a:t>Identify dimensions and label/describe</a:t>
            </a:r>
          </a:p>
          <a:p>
            <a:pPr marL="257175" indent="-257175">
              <a:buFont typeface="+mj-lt"/>
              <a:buAutoNum type="arabicPeriod"/>
            </a:pPr>
            <a:r>
              <a:rPr lang="en-AU" sz="2000" dirty="0"/>
              <a:t>Look for other insights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/>
              <a:t>Correlated dimensions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/>
              <a:t>Incongruent attributes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/>
              <a:t>Appropriate attribute selection</a:t>
            </a:r>
          </a:p>
          <a:p>
            <a:endParaRPr lang="en-AU" sz="2000" dirty="0"/>
          </a:p>
          <a:p>
            <a:r>
              <a:rPr lang="en-AU" sz="2000" dirty="0"/>
              <a:t>IMPORTANT: Compare back to the data to confirm your analysis</a:t>
            </a:r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9516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31D1-5BBD-40CC-888F-7E29CA9DB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0627" y="79375"/>
            <a:ext cx="6559826" cy="993775"/>
          </a:xfrm>
        </p:spPr>
        <p:txBody>
          <a:bodyPr/>
          <a:lstStyle/>
          <a:p>
            <a:r>
              <a:rPr lang="en-AU" sz="3200" dirty="0"/>
              <a:t>Quick Note: MDS vs Cluster Analysis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69BA29-0B97-48F8-AD7E-D74F41B60E81}"/>
              </a:ext>
            </a:extLst>
          </p:cNvPr>
          <p:cNvSpPr/>
          <p:nvPr/>
        </p:nvSpPr>
        <p:spPr>
          <a:xfrm>
            <a:off x="1071350" y="986700"/>
            <a:ext cx="75813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MDS maps rely on </a:t>
            </a:r>
            <a:r>
              <a:rPr lang="en-AU" sz="2400" u="sng" dirty="0"/>
              <a:t>related</a:t>
            </a:r>
            <a:r>
              <a:rPr lang="en-AU" sz="2400" dirty="0"/>
              <a:t> connections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/>
              <a:t>Brands vs brands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/>
              <a:t>Brands vs attributes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/>
              <a:t>Attributes vs attributes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If you are looking to classify or summarise a market: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/>
              <a:t>Segments, key customers, key players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Then MDS is probably not the tool, you are looking for clusters/segments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So check out… </a:t>
            </a:r>
            <a:r>
              <a:rPr lang="en-AU" sz="2400" dirty="0">
                <a:hlinkClick r:id="rId3"/>
              </a:rPr>
              <a:t>www.clusteranalysis4marketing.com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9314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6FBBB-5134-4B8E-A9A7-2A9F31DA9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480" y="2103623"/>
            <a:ext cx="4751053" cy="197659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B2B1E4F0-DE18-4E52-9614-F9D3C8D0BCC3}"/>
              </a:ext>
            </a:extLst>
          </p:cNvPr>
          <p:cNvSpPr txBox="1">
            <a:spLocks/>
          </p:cNvSpPr>
          <p:nvPr/>
        </p:nvSpPr>
        <p:spPr>
          <a:xfrm>
            <a:off x="4039481" y="2042233"/>
            <a:ext cx="4108840" cy="2037989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200" dirty="0">
                <a:solidFill>
                  <a:schemeClr val="bg1"/>
                </a:solidFill>
                <a:latin typeface="Museo Sans 500" panose="02000000000000000000" pitchFamily="50" charset="0"/>
              </a:rPr>
              <a:t>Understanding </a:t>
            </a:r>
            <a:r>
              <a:rPr lang="en-AU" sz="3200" b="1" dirty="0">
                <a:solidFill>
                  <a:schemeClr val="bg1"/>
                </a:solidFill>
                <a:latin typeface="Museo Sans 500" panose="02000000000000000000" pitchFamily="50" charset="0"/>
              </a:rPr>
              <a:t>MDS</a:t>
            </a:r>
            <a:r>
              <a:rPr lang="en-AU" sz="3200" dirty="0">
                <a:solidFill>
                  <a:schemeClr val="bg1"/>
                </a:solidFill>
                <a:latin typeface="Museo Sans 500" panose="02000000000000000000" pitchFamily="50" charset="0"/>
              </a:rPr>
              <a:t> Perceptual Maps</a:t>
            </a:r>
          </a:p>
          <a:p>
            <a:pPr algn="l"/>
            <a:endParaRPr lang="en-AU" sz="3200" dirty="0">
              <a:solidFill>
                <a:schemeClr val="bg1"/>
              </a:solidFill>
              <a:latin typeface="Museo Sans 500" panose="02000000000000000000" pitchFamily="50" charset="0"/>
            </a:endParaRPr>
          </a:p>
          <a:p>
            <a:pPr algn="l"/>
            <a:r>
              <a:rPr lang="en-AU" sz="3200" dirty="0">
                <a:solidFill>
                  <a:schemeClr val="bg1"/>
                </a:solidFill>
                <a:latin typeface="Museo Sans 500" panose="02000000000000000000" pitchFamily="50" charset="0"/>
              </a:rPr>
              <a:t>Presented by</a:t>
            </a:r>
          </a:p>
          <a:p>
            <a:pPr algn="l"/>
            <a:r>
              <a:rPr lang="en-AU" sz="3200" dirty="0">
                <a:solidFill>
                  <a:schemeClr val="bg1"/>
                </a:solidFill>
                <a:latin typeface="Museo Sans 500" panose="02000000000000000000" pitchFamily="50" charset="0"/>
              </a:rPr>
              <a:t>Geoff </a:t>
            </a:r>
            <a:r>
              <a:rPr lang="en-AU" sz="3200" dirty="0" err="1">
                <a:solidFill>
                  <a:schemeClr val="bg1"/>
                </a:solidFill>
                <a:latin typeface="Museo Sans 500" panose="02000000000000000000" pitchFamily="50" charset="0"/>
              </a:rPr>
              <a:t>Fripp</a:t>
            </a:r>
            <a:endParaRPr lang="en-AU" sz="3200" dirty="0">
              <a:solidFill>
                <a:schemeClr val="bg1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3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ECCFA-8F26-49C2-B441-A7CAAF475C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5" y="1379033"/>
            <a:ext cx="5594003" cy="2589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D6F3D4-9321-489A-887A-A6515F8C0B2A}"/>
              </a:ext>
            </a:extLst>
          </p:cNvPr>
          <p:cNvSpPr/>
          <p:nvPr/>
        </p:nvSpPr>
        <p:spPr>
          <a:xfrm>
            <a:off x="1331647" y="21558"/>
            <a:ext cx="4706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/>
              <a:t>Positioning should be Clear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12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CF691-B5C3-44DA-9615-49661443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726" y="772454"/>
            <a:ext cx="3671979" cy="2597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C53F6D-93DA-44C2-B84C-CAE8974E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79" y="772454"/>
            <a:ext cx="2663942" cy="25926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1F47AE-376E-45C1-8A9D-E8DEB211B4CA}"/>
              </a:ext>
            </a:extLst>
          </p:cNvPr>
          <p:cNvSpPr/>
          <p:nvPr/>
        </p:nvSpPr>
        <p:spPr>
          <a:xfrm>
            <a:off x="1331647" y="53322"/>
            <a:ext cx="5592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/>
              <a:t>Positioning should be Distinctive</a:t>
            </a:r>
            <a:endParaRPr lang="en-US"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F07FA3-7368-4FD8-8543-17F9B7CFA74D}"/>
              </a:ext>
            </a:extLst>
          </p:cNvPr>
          <p:cNvGrpSpPr/>
          <p:nvPr/>
        </p:nvGrpSpPr>
        <p:grpSpPr>
          <a:xfrm>
            <a:off x="1573223" y="3394107"/>
            <a:ext cx="4058596" cy="1744217"/>
            <a:chOff x="2880381" y="1528965"/>
            <a:chExt cx="4058596" cy="17442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4F29B21-88BC-4B5F-ABAC-4B6E9B4D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26" r="7857"/>
            <a:stretch/>
          </p:blipFill>
          <p:spPr>
            <a:xfrm>
              <a:off x="6113870" y="1584145"/>
              <a:ext cx="825107" cy="16890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A077F-9F40-4773-9BF5-9BBE525C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4342" y="1584145"/>
              <a:ext cx="690017" cy="15979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B1B7C8-E17A-447A-BBB7-3F1D981CD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532" r="14488"/>
            <a:stretch/>
          </p:blipFill>
          <p:spPr>
            <a:xfrm>
              <a:off x="2880381" y="1528965"/>
              <a:ext cx="894742" cy="16786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8EEC85-8C3C-4F23-B124-153E525F7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496" r="13185"/>
            <a:stretch/>
          </p:blipFill>
          <p:spPr>
            <a:xfrm>
              <a:off x="4532096" y="1578969"/>
              <a:ext cx="824801" cy="168903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65EAF0-9D54-400C-B6EE-7528E7F19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358" r="9503"/>
            <a:stretch/>
          </p:blipFill>
          <p:spPr>
            <a:xfrm>
              <a:off x="5423828" y="1541175"/>
              <a:ext cx="623111" cy="1683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0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95EEC3-0316-4FFB-ACC0-D213E6C74B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00" y="716433"/>
            <a:ext cx="3172969" cy="19696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1F47AE-376E-45C1-8A9D-E8DEB211B4CA}"/>
              </a:ext>
            </a:extLst>
          </p:cNvPr>
          <p:cNvSpPr/>
          <p:nvPr/>
        </p:nvSpPr>
        <p:spPr>
          <a:xfrm>
            <a:off x="1331647" y="76942"/>
            <a:ext cx="5881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/>
              <a:t>Positioning should be Competitive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F2AF1-F813-483A-A621-679956F40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746" y="2740817"/>
            <a:ext cx="3084826" cy="227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78089</TotalTime>
  <Words>1293</Words>
  <Application>Microsoft Office PowerPoint</Application>
  <PresentationFormat>On-screen Show (16:9)</PresentationFormat>
  <Paragraphs>369</Paragraphs>
  <Slides>65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Museo Sans 500</vt:lpstr>
      <vt:lpstr>Times New Roman</vt:lpstr>
      <vt:lpstr>1_Office Theme</vt:lpstr>
      <vt:lpstr>PowerPoint Presentation</vt:lpstr>
      <vt:lpstr>PowerPoint Presentation</vt:lpstr>
      <vt:lpstr>                                     </vt:lpstr>
      <vt:lpstr>                                     </vt:lpstr>
      <vt:lpstr> </vt:lpstr>
      <vt:lpstr>                                     </vt:lpstr>
      <vt:lpstr>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Reviewing a Perceptual Map</vt:lpstr>
      <vt:lpstr>Reviewing a Perceptual Map</vt:lpstr>
      <vt:lpstr>Reviewing a Perceptual Map</vt:lpstr>
      <vt:lpstr>Reviewing a Perceptual Map</vt:lpstr>
      <vt:lpstr>Reviewing a Perceptual Map</vt:lpstr>
      <vt:lpstr> </vt:lpstr>
      <vt:lpstr> </vt:lpstr>
      <vt:lpstr> </vt:lpstr>
      <vt:lpstr> 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Using the Excel Templates</vt:lpstr>
      <vt:lpstr>PowerPoint Presentation</vt:lpstr>
      <vt:lpstr>What does the template do? </vt:lpstr>
      <vt:lpstr>Map Variations?</vt:lpstr>
      <vt:lpstr>Your turn to use the MDS Template with the data There are some quick instructions to add Solver</vt:lpstr>
      <vt:lpstr>Using the MDS Template with the Thinkers data</vt:lpstr>
      <vt:lpstr>PowerPoint Presentation</vt:lpstr>
      <vt:lpstr>Map Variations?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for More Insights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MDS Analysis RECAP</vt:lpstr>
      <vt:lpstr>Quick Note: MDS vs Cluster Analysis</vt:lpstr>
      <vt:lpstr>PowerPoint Presentation</vt:lpstr>
      <vt:lpstr>PowerPoint Presentation</vt:lpstr>
    </vt:vector>
  </TitlesOfParts>
  <Company>Centaur Media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Webb</dc:creator>
  <cp:lastModifiedBy>Therese Turner</cp:lastModifiedBy>
  <cp:revision>881</cp:revision>
  <dcterms:created xsi:type="dcterms:W3CDTF">2016-07-19T10:40:06Z</dcterms:created>
  <dcterms:modified xsi:type="dcterms:W3CDTF">2020-10-06T07:08:54Z</dcterms:modified>
</cp:coreProperties>
</file>