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39"/>
  </p:notesMasterIdLst>
  <p:handoutMasterIdLst>
    <p:handoutMasterId r:id="rId40"/>
  </p:handoutMasterIdLst>
  <p:sldIdLst>
    <p:sldId id="1162" r:id="rId2"/>
    <p:sldId id="1116" r:id="rId3"/>
    <p:sldId id="1236" r:id="rId4"/>
    <p:sldId id="1115" r:id="rId5"/>
    <p:sldId id="1240" r:id="rId6"/>
    <p:sldId id="1293" r:id="rId7"/>
    <p:sldId id="1243" r:id="rId8"/>
    <p:sldId id="1244" r:id="rId9"/>
    <p:sldId id="1295" r:id="rId10"/>
    <p:sldId id="1294" r:id="rId11"/>
    <p:sldId id="1245" r:id="rId12"/>
    <p:sldId id="1296" r:id="rId13"/>
    <p:sldId id="1120" r:id="rId14"/>
    <p:sldId id="1289" r:id="rId15"/>
    <p:sldId id="1246" r:id="rId16"/>
    <p:sldId id="1247" r:id="rId17"/>
    <p:sldId id="1125" r:id="rId18"/>
    <p:sldId id="1248" r:id="rId19"/>
    <p:sldId id="1249" r:id="rId20"/>
    <p:sldId id="1130" r:id="rId21"/>
    <p:sldId id="1290" r:id="rId22"/>
    <p:sldId id="1256" r:id="rId23"/>
    <p:sldId id="1257" r:id="rId24"/>
    <p:sldId id="1260" r:id="rId25"/>
    <p:sldId id="1261" r:id="rId26"/>
    <p:sldId id="1299" r:id="rId27"/>
    <p:sldId id="1262" r:id="rId28"/>
    <p:sldId id="1263" r:id="rId29"/>
    <p:sldId id="1292" r:id="rId30"/>
    <p:sldId id="1265" r:id="rId31"/>
    <p:sldId id="1291" r:id="rId32"/>
    <p:sldId id="1286" r:id="rId33"/>
    <p:sldId id="1297" r:id="rId34"/>
    <p:sldId id="1285" r:id="rId35"/>
    <p:sldId id="1298" r:id="rId36"/>
    <p:sldId id="1192" r:id="rId37"/>
    <p:sldId id="469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NITES set up" id="{81F037E7-91BA-4023-BECF-A8C22A2A946C}">
          <p14:sldIdLst>
            <p14:sldId id="1162"/>
            <p14:sldId id="1116"/>
            <p14:sldId id="1236"/>
          </p14:sldIdLst>
        </p14:section>
        <p14:section name="Sonites analysis" id="{D8575C94-B418-4D26-AFE9-7590585EA383}">
          <p14:sldIdLst>
            <p14:sldId id="1115"/>
            <p14:sldId id="1240"/>
            <p14:sldId id="1293"/>
            <p14:sldId id="1243"/>
            <p14:sldId id="1244"/>
            <p14:sldId id="1295"/>
            <p14:sldId id="1294"/>
            <p14:sldId id="1245"/>
            <p14:sldId id="1296"/>
            <p14:sldId id="1120"/>
            <p14:sldId id="1289"/>
            <p14:sldId id="1246"/>
            <p14:sldId id="1247"/>
            <p14:sldId id="1125"/>
            <p14:sldId id="1248"/>
            <p14:sldId id="1249"/>
            <p14:sldId id="1130"/>
            <p14:sldId id="1290"/>
            <p14:sldId id="1256"/>
            <p14:sldId id="1257"/>
            <p14:sldId id="1260"/>
            <p14:sldId id="1261"/>
            <p14:sldId id="1299"/>
            <p14:sldId id="1262"/>
            <p14:sldId id="1263"/>
            <p14:sldId id="1292"/>
            <p14:sldId id="1265"/>
            <p14:sldId id="1291"/>
          </p14:sldIdLst>
        </p14:section>
        <p14:section name="wrap" id="{CE60AE96-FA7B-4B2A-91FE-72D9D3D7DB35}">
          <p14:sldIdLst>
            <p14:sldId id="1286"/>
            <p14:sldId id="1297"/>
            <p14:sldId id="1285"/>
            <p14:sldId id="1298"/>
            <p14:sldId id="1192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F81BD"/>
    <a:srgbClr val="428ECC"/>
    <a:srgbClr val="977933"/>
    <a:srgbClr val="ECDA97"/>
    <a:srgbClr val="F5EDEB"/>
    <a:srgbClr val="FCC709"/>
    <a:srgbClr val="FFCCCC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29" autoAdjust="0"/>
    <p:restoredTop sz="82374" autoAdjust="0"/>
  </p:normalViewPr>
  <p:slideViewPr>
    <p:cSldViewPr snapToGrid="0" snapToObjects="1">
      <p:cViewPr varScale="1">
        <p:scale>
          <a:sx n="66" d="100"/>
          <a:sy n="66" d="100"/>
        </p:scale>
        <p:origin x="72" y="10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152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FA363-83C6-4325-BAB0-0AA85430D70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C2D47EC-8A0A-47BC-A6DE-95F42DCE468D}">
      <dgm:prSet phldrT="[Text]"/>
      <dgm:spPr/>
      <dgm:t>
        <a:bodyPr/>
        <a:lstStyle/>
        <a:p>
          <a:r>
            <a:rPr lang="en-AU" dirty="0" err="1"/>
            <a:t>Analyzing</a:t>
          </a:r>
          <a:r>
            <a:rPr lang="en-AU" dirty="0"/>
            <a:t> MDS Maps</a:t>
          </a:r>
        </a:p>
      </dgm:t>
    </dgm:pt>
    <dgm:pt modelId="{D3558E85-80DF-486C-BBFA-7333CB29505B}" type="parTrans" cxnId="{3F4F586D-2537-4428-BF88-EC3AF1B93E1B}">
      <dgm:prSet/>
      <dgm:spPr/>
      <dgm:t>
        <a:bodyPr/>
        <a:lstStyle/>
        <a:p>
          <a:endParaRPr lang="en-AU"/>
        </a:p>
      </dgm:t>
    </dgm:pt>
    <dgm:pt modelId="{0513F570-0B2D-4E75-BB17-088FF82137A2}" type="sibTrans" cxnId="{3F4F586D-2537-4428-BF88-EC3AF1B93E1B}">
      <dgm:prSet/>
      <dgm:spPr/>
      <dgm:t>
        <a:bodyPr/>
        <a:lstStyle/>
        <a:p>
          <a:endParaRPr lang="en-AU"/>
        </a:p>
      </dgm:t>
    </dgm:pt>
    <dgm:pt modelId="{01348A24-2CA0-432D-973C-5FAD5E0E2013}">
      <dgm:prSet phldrT="[Text]"/>
      <dgm:spPr/>
      <dgm:t>
        <a:bodyPr/>
        <a:lstStyle/>
        <a:p>
          <a:r>
            <a:rPr lang="en-AU" dirty="0"/>
            <a:t>Descriptive</a:t>
          </a:r>
        </a:p>
      </dgm:t>
    </dgm:pt>
    <dgm:pt modelId="{E0DA20AB-2A92-4764-8490-8CEA8EF85143}" type="parTrans" cxnId="{CFCDC048-32A2-44A2-965E-B2B94017A399}">
      <dgm:prSet/>
      <dgm:spPr/>
      <dgm:t>
        <a:bodyPr/>
        <a:lstStyle/>
        <a:p>
          <a:endParaRPr lang="en-AU"/>
        </a:p>
      </dgm:t>
    </dgm:pt>
    <dgm:pt modelId="{43A4A6AD-4477-4372-9F67-EE6D7A7A444A}" type="sibTrans" cxnId="{CFCDC048-32A2-44A2-965E-B2B94017A399}">
      <dgm:prSet/>
      <dgm:spPr/>
      <dgm:t>
        <a:bodyPr/>
        <a:lstStyle/>
        <a:p>
          <a:endParaRPr lang="en-AU"/>
        </a:p>
      </dgm:t>
    </dgm:pt>
    <dgm:pt modelId="{274F513E-21F6-44D8-99F5-CCD1A6326D28}">
      <dgm:prSet phldrT="[Text]"/>
      <dgm:spPr/>
      <dgm:t>
        <a:bodyPr/>
        <a:lstStyle/>
        <a:p>
          <a:r>
            <a:rPr lang="en-AU" dirty="0"/>
            <a:t>Exploratory</a:t>
          </a:r>
        </a:p>
      </dgm:t>
    </dgm:pt>
    <dgm:pt modelId="{BD5D2EE9-617C-48BD-8264-183D7030E422}" type="parTrans" cxnId="{5A1A90B4-0D38-4F58-9FCB-50060AE7E5C4}">
      <dgm:prSet/>
      <dgm:spPr/>
      <dgm:t>
        <a:bodyPr/>
        <a:lstStyle/>
        <a:p>
          <a:endParaRPr lang="en-AU"/>
        </a:p>
      </dgm:t>
    </dgm:pt>
    <dgm:pt modelId="{8D4D3735-CA0D-4734-B1D8-EC129F40BB19}" type="sibTrans" cxnId="{5A1A90B4-0D38-4F58-9FCB-50060AE7E5C4}">
      <dgm:prSet/>
      <dgm:spPr/>
      <dgm:t>
        <a:bodyPr/>
        <a:lstStyle/>
        <a:p>
          <a:endParaRPr lang="en-AU"/>
        </a:p>
      </dgm:t>
    </dgm:pt>
    <dgm:pt modelId="{1BBEF535-93A4-4638-BD29-0AFC17C66A38}" type="pres">
      <dgm:prSet presAssocID="{173FA363-83C6-4325-BAB0-0AA85430D7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3A8407-10B3-42F0-9C07-A6CDDA878898}" type="pres">
      <dgm:prSet presAssocID="{5C2D47EC-8A0A-47BC-A6DE-95F42DCE468D}" presName="hierRoot1" presStyleCnt="0">
        <dgm:presLayoutVars>
          <dgm:hierBranch val="init"/>
        </dgm:presLayoutVars>
      </dgm:prSet>
      <dgm:spPr/>
    </dgm:pt>
    <dgm:pt modelId="{01221842-B918-428A-9906-60CE2CC025F9}" type="pres">
      <dgm:prSet presAssocID="{5C2D47EC-8A0A-47BC-A6DE-95F42DCE468D}" presName="rootComposite1" presStyleCnt="0"/>
      <dgm:spPr/>
    </dgm:pt>
    <dgm:pt modelId="{597EC6C0-BFE9-41FD-B3A7-08BD5641CDE6}" type="pres">
      <dgm:prSet presAssocID="{5C2D47EC-8A0A-47BC-A6DE-95F42DCE468D}" presName="rootText1" presStyleLbl="node0" presStyleIdx="0" presStyleCnt="1">
        <dgm:presLayoutVars>
          <dgm:chPref val="3"/>
        </dgm:presLayoutVars>
      </dgm:prSet>
      <dgm:spPr/>
    </dgm:pt>
    <dgm:pt modelId="{509D4F06-4CC6-4221-80FE-D3F8B84708C9}" type="pres">
      <dgm:prSet presAssocID="{5C2D47EC-8A0A-47BC-A6DE-95F42DCE468D}" presName="rootConnector1" presStyleLbl="node1" presStyleIdx="0" presStyleCnt="0"/>
      <dgm:spPr/>
    </dgm:pt>
    <dgm:pt modelId="{AD056C80-3EBA-4D7E-9D39-C1F6D5EE428A}" type="pres">
      <dgm:prSet presAssocID="{5C2D47EC-8A0A-47BC-A6DE-95F42DCE468D}" presName="hierChild2" presStyleCnt="0"/>
      <dgm:spPr/>
    </dgm:pt>
    <dgm:pt modelId="{5497BC02-D014-4D44-9669-8E4C4DF75DE1}" type="pres">
      <dgm:prSet presAssocID="{E0DA20AB-2A92-4764-8490-8CEA8EF85143}" presName="Name37" presStyleLbl="parChTrans1D2" presStyleIdx="0" presStyleCnt="2"/>
      <dgm:spPr/>
    </dgm:pt>
    <dgm:pt modelId="{E2CCE604-8920-47B0-AEBF-3B357CF90906}" type="pres">
      <dgm:prSet presAssocID="{01348A24-2CA0-432D-973C-5FAD5E0E2013}" presName="hierRoot2" presStyleCnt="0">
        <dgm:presLayoutVars>
          <dgm:hierBranch val="init"/>
        </dgm:presLayoutVars>
      </dgm:prSet>
      <dgm:spPr/>
    </dgm:pt>
    <dgm:pt modelId="{2BD69344-1454-4EC9-A248-AE6B9466519F}" type="pres">
      <dgm:prSet presAssocID="{01348A24-2CA0-432D-973C-5FAD5E0E2013}" presName="rootComposite" presStyleCnt="0"/>
      <dgm:spPr/>
    </dgm:pt>
    <dgm:pt modelId="{C012CE23-328B-4924-B65C-6BAAE9955BA2}" type="pres">
      <dgm:prSet presAssocID="{01348A24-2CA0-432D-973C-5FAD5E0E2013}" presName="rootText" presStyleLbl="node2" presStyleIdx="0" presStyleCnt="2">
        <dgm:presLayoutVars>
          <dgm:chPref val="3"/>
        </dgm:presLayoutVars>
      </dgm:prSet>
      <dgm:spPr/>
    </dgm:pt>
    <dgm:pt modelId="{C42A15F6-A47C-4E02-947E-0FB07C1CCED9}" type="pres">
      <dgm:prSet presAssocID="{01348A24-2CA0-432D-973C-5FAD5E0E2013}" presName="rootConnector" presStyleLbl="node2" presStyleIdx="0" presStyleCnt="2"/>
      <dgm:spPr/>
    </dgm:pt>
    <dgm:pt modelId="{5DAABFC4-4F4A-43F6-A71D-F075ECABF2FF}" type="pres">
      <dgm:prSet presAssocID="{01348A24-2CA0-432D-973C-5FAD5E0E2013}" presName="hierChild4" presStyleCnt="0"/>
      <dgm:spPr/>
    </dgm:pt>
    <dgm:pt modelId="{F306014E-631E-4DC2-918E-F8A60E2313A8}" type="pres">
      <dgm:prSet presAssocID="{01348A24-2CA0-432D-973C-5FAD5E0E2013}" presName="hierChild5" presStyleCnt="0"/>
      <dgm:spPr/>
    </dgm:pt>
    <dgm:pt modelId="{37D4FF47-98C5-4AE9-9672-A775C06E8D03}" type="pres">
      <dgm:prSet presAssocID="{BD5D2EE9-617C-48BD-8264-183D7030E422}" presName="Name37" presStyleLbl="parChTrans1D2" presStyleIdx="1" presStyleCnt="2"/>
      <dgm:spPr/>
    </dgm:pt>
    <dgm:pt modelId="{8638B1A0-4C10-449D-B565-0DAA11F7B420}" type="pres">
      <dgm:prSet presAssocID="{274F513E-21F6-44D8-99F5-CCD1A6326D28}" presName="hierRoot2" presStyleCnt="0">
        <dgm:presLayoutVars>
          <dgm:hierBranch val="init"/>
        </dgm:presLayoutVars>
      </dgm:prSet>
      <dgm:spPr/>
    </dgm:pt>
    <dgm:pt modelId="{C313ACC8-BCB4-41EC-A81F-EED04C4A1D63}" type="pres">
      <dgm:prSet presAssocID="{274F513E-21F6-44D8-99F5-CCD1A6326D28}" presName="rootComposite" presStyleCnt="0"/>
      <dgm:spPr/>
    </dgm:pt>
    <dgm:pt modelId="{D5D7EA41-A09D-439A-8E05-6B4B2607CF8E}" type="pres">
      <dgm:prSet presAssocID="{274F513E-21F6-44D8-99F5-CCD1A6326D28}" presName="rootText" presStyleLbl="node2" presStyleIdx="1" presStyleCnt="2">
        <dgm:presLayoutVars>
          <dgm:chPref val="3"/>
        </dgm:presLayoutVars>
      </dgm:prSet>
      <dgm:spPr/>
    </dgm:pt>
    <dgm:pt modelId="{DF2762B0-FB03-4D23-A3D8-3BF7D039F4C1}" type="pres">
      <dgm:prSet presAssocID="{274F513E-21F6-44D8-99F5-CCD1A6326D28}" presName="rootConnector" presStyleLbl="node2" presStyleIdx="1" presStyleCnt="2"/>
      <dgm:spPr/>
    </dgm:pt>
    <dgm:pt modelId="{FC1D6A24-6EE7-4933-8F84-A768B4794818}" type="pres">
      <dgm:prSet presAssocID="{274F513E-21F6-44D8-99F5-CCD1A6326D28}" presName="hierChild4" presStyleCnt="0"/>
      <dgm:spPr/>
    </dgm:pt>
    <dgm:pt modelId="{D148387F-D898-4205-85EE-F952DAABB9CC}" type="pres">
      <dgm:prSet presAssocID="{274F513E-21F6-44D8-99F5-CCD1A6326D28}" presName="hierChild5" presStyleCnt="0"/>
      <dgm:spPr/>
    </dgm:pt>
    <dgm:pt modelId="{3A00696E-29CB-47C5-A9DB-604F84418D66}" type="pres">
      <dgm:prSet presAssocID="{5C2D47EC-8A0A-47BC-A6DE-95F42DCE468D}" presName="hierChild3" presStyleCnt="0"/>
      <dgm:spPr/>
    </dgm:pt>
  </dgm:ptLst>
  <dgm:cxnLst>
    <dgm:cxn modelId="{608E8C3F-B998-403A-8F1E-2DB66F4E5606}" type="presOf" srcId="{E0DA20AB-2A92-4764-8490-8CEA8EF85143}" destId="{5497BC02-D014-4D44-9669-8E4C4DF75DE1}" srcOrd="0" destOrd="0" presId="urn:microsoft.com/office/officeart/2005/8/layout/orgChart1"/>
    <dgm:cxn modelId="{E78B1740-0CE1-4FC0-A99C-F82B7BF0A6F9}" type="presOf" srcId="{173FA363-83C6-4325-BAB0-0AA85430D703}" destId="{1BBEF535-93A4-4638-BD29-0AFC17C66A38}" srcOrd="0" destOrd="0" presId="urn:microsoft.com/office/officeart/2005/8/layout/orgChart1"/>
    <dgm:cxn modelId="{CFCDC048-32A2-44A2-965E-B2B94017A399}" srcId="{5C2D47EC-8A0A-47BC-A6DE-95F42DCE468D}" destId="{01348A24-2CA0-432D-973C-5FAD5E0E2013}" srcOrd="0" destOrd="0" parTransId="{E0DA20AB-2A92-4764-8490-8CEA8EF85143}" sibTransId="{43A4A6AD-4477-4372-9F67-EE6D7A7A444A}"/>
    <dgm:cxn modelId="{3F4F586D-2537-4428-BF88-EC3AF1B93E1B}" srcId="{173FA363-83C6-4325-BAB0-0AA85430D703}" destId="{5C2D47EC-8A0A-47BC-A6DE-95F42DCE468D}" srcOrd="0" destOrd="0" parTransId="{D3558E85-80DF-486C-BBFA-7333CB29505B}" sibTransId="{0513F570-0B2D-4E75-BB17-088FF82137A2}"/>
    <dgm:cxn modelId="{8D12827B-2890-4E80-BA11-131BDC2C3CF0}" type="presOf" srcId="{01348A24-2CA0-432D-973C-5FAD5E0E2013}" destId="{C012CE23-328B-4924-B65C-6BAAE9955BA2}" srcOrd="0" destOrd="0" presId="urn:microsoft.com/office/officeart/2005/8/layout/orgChart1"/>
    <dgm:cxn modelId="{DE3099A4-9390-421D-A548-3BE153EFEB44}" type="presOf" srcId="{274F513E-21F6-44D8-99F5-CCD1A6326D28}" destId="{D5D7EA41-A09D-439A-8E05-6B4B2607CF8E}" srcOrd="0" destOrd="0" presId="urn:microsoft.com/office/officeart/2005/8/layout/orgChart1"/>
    <dgm:cxn modelId="{5A1A90B4-0D38-4F58-9FCB-50060AE7E5C4}" srcId="{5C2D47EC-8A0A-47BC-A6DE-95F42DCE468D}" destId="{274F513E-21F6-44D8-99F5-CCD1A6326D28}" srcOrd="1" destOrd="0" parTransId="{BD5D2EE9-617C-48BD-8264-183D7030E422}" sibTransId="{8D4D3735-CA0D-4734-B1D8-EC129F40BB19}"/>
    <dgm:cxn modelId="{A96406DC-9D93-4562-9F6F-C394DBC59EB2}" type="presOf" srcId="{5C2D47EC-8A0A-47BC-A6DE-95F42DCE468D}" destId="{597EC6C0-BFE9-41FD-B3A7-08BD5641CDE6}" srcOrd="0" destOrd="0" presId="urn:microsoft.com/office/officeart/2005/8/layout/orgChart1"/>
    <dgm:cxn modelId="{2BB636E7-B256-4593-9573-3C569787DD23}" type="presOf" srcId="{274F513E-21F6-44D8-99F5-CCD1A6326D28}" destId="{DF2762B0-FB03-4D23-A3D8-3BF7D039F4C1}" srcOrd="1" destOrd="0" presId="urn:microsoft.com/office/officeart/2005/8/layout/orgChart1"/>
    <dgm:cxn modelId="{919562EF-4021-407E-818B-8641743849A5}" type="presOf" srcId="{01348A24-2CA0-432D-973C-5FAD5E0E2013}" destId="{C42A15F6-A47C-4E02-947E-0FB07C1CCED9}" srcOrd="1" destOrd="0" presId="urn:microsoft.com/office/officeart/2005/8/layout/orgChart1"/>
    <dgm:cxn modelId="{93EC21F1-0AC5-44FA-8C02-7A61D904477F}" type="presOf" srcId="{BD5D2EE9-617C-48BD-8264-183D7030E422}" destId="{37D4FF47-98C5-4AE9-9672-A775C06E8D03}" srcOrd="0" destOrd="0" presId="urn:microsoft.com/office/officeart/2005/8/layout/orgChart1"/>
    <dgm:cxn modelId="{856FD9F5-D66D-4D3E-B15C-E20C85002FC9}" type="presOf" srcId="{5C2D47EC-8A0A-47BC-A6DE-95F42DCE468D}" destId="{509D4F06-4CC6-4221-80FE-D3F8B84708C9}" srcOrd="1" destOrd="0" presId="urn:microsoft.com/office/officeart/2005/8/layout/orgChart1"/>
    <dgm:cxn modelId="{92A165ED-903A-4053-BE54-2F7E6C4E523A}" type="presParOf" srcId="{1BBEF535-93A4-4638-BD29-0AFC17C66A38}" destId="{433A8407-10B3-42F0-9C07-A6CDDA878898}" srcOrd="0" destOrd="0" presId="urn:microsoft.com/office/officeart/2005/8/layout/orgChart1"/>
    <dgm:cxn modelId="{C5851180-F7CF-4C30-BF7D-827C01C25B26}" type="presParOf" srcId="{433A8407-10B3-42F0-9C07-A6CDDA878898}" destId="{01221842-B918-428A-9906-60CE2CC025F9}" srcOrd="0" destOrd="0" presId="urn:microsoft.com/office/officeart/2005/8/layout/orgChart1"/>
    <dgm:cxn modelId="{C41DCA4D-CA40-4E75-9502-704333153D68}" type="presParOf" srcId="{01221842-B918-428A-9906-60CE2CC025F9}" destId="{597EC6C0-BFE9-41FD-B3A7-08BD5641CDE6}" srcOrd="0" destOrd="0" presId="urn:microsoft.com/office/officeart/2005/8/layout/orgChart1"/>
    <dgm:cxn modelId="{F85CB32B-FB0B-48F1-8619-9C1C7812059C}" type="presParOf" srcId="{01221842-B918-428A-9906-60CE2CC025F9}" destId="{509D4F06-4CC6-4221-80FE-D3F8B84708C9}" srcOrd="1" destOrd="0" presId="urn:microsoft.com/office/officeart/2005/8/layout/orgChart1"/>
    <dgm:cxn modelId="{BC5A5884-8923-49F2-B7AA-7F68CD83B3A4}" type="presParOf" srcId="{433A8407-10B3-42F0-9C07-A6CDDA878898}" destId="{AD056C80-3EBA-4D7E-9D39-C1F6D5EE428A}" srcOrd="1" destOrd="0" presId="urn:microsoft.com/office/officeart/2005/8/layout/orgChart1"/>
    <dgm:cxn modelId="{29CCB36C-FDF2-4AD6-BA72-A96D6536933B}" type="presParOf" srcId="{AD056C80-3EBA-4D7E-9D39-C1F6D5EE428A}" destId="{5497BC02-D014-4D44-9669-8E4C4DF75DE1}" srcOrd="0" destOrd="0" presId="urn:microsoft.com/office/officeart/2005/8/layout/orgChart1"/>
    <dgm:cxn modelId="{32B580CC-5AF5-4CEA-8A53-2F2EF26961C8}" type="presParOf" srcId="{AD056C80-3EBA-4D7E-9D39-C1F6D5EE428A}" destId="{E2CCE604-8920-47B0-AEBF-3B357CF90906}" srcOrd="1" destOrd="0" presId="urn:microsoft.com/office/officeart/2005/8/layout/orgChart1"/>
    <dgm:cxn modelId="{6CEB9062-4282-4999-801B-6FF41C7FCED5}" type="presParOf" srcId="{E2CCE604-8920-47B0-AEBF-3B357CF90906}" destId="{2BD69344-1454-4EC9-A248-AE6B9466519F}" srcOrd="0" destOrd="0" presId="urn:microsoft.com/office/officeart/2005/8/layout/orgChart1"/>
    <dgm:cxn modelId="{FC6935F8-6485-4A14-B3FA-382083CDE52E}" type="presParOf" srcId="{2BD69344-1454-4EC9-A248-AE6B9466519F}" destId="{C012CE23-328B-4924-B65C-6BAAE9955BA2}" srcOrd="0" destOrd="0" presId="urn:microsoft.com/office/officeart/2005/8/layout/orgChart1"/>
    <dgm:cxn modelId="{BAAC16ED-EDA7-4B74-B938-A6731D4076C1}" type="presParOf" srcId="{2BD69344-1454-4EC9-A248-AE6B9466519F}" destId="{C42A15F6-A47C-4E02-947E-0FB07C1CCED9}" srcOrd="1" destOrd="0" presId="urn:microsoft.com/office/officeart/2005/8/layout/orgChart1"/>
    <dgm:cxn modelId="{4E189A96-7C85-4650-9A96-C2C6B3543785}" type="presParOf" srcId="{E2CCE604-8920-47B0-AEBF-3B357CF90906}" destId="{5DAABFC4-4F4A-43F6-A71D-F075ECABF2FF}" srcOrd="1" destOrd="0" presId="urn:microsoft.com/office/officeart/2005/8/layout/orgChart1"/>
    <dgm:cxn modelId="{425EC387-7FEB-4DD8-936D-D3CDA061FE2A}" type="presParOf" srcId="{E2CCE604-8920-47B0-AEBF-3B357CF90906}" destId="{F306014E-631E-4DC2-918E-F8A60E2313A8}" srcOrd="2" destOrd="0" presId="urn:microsoft.com/office/officeart/2005/8/layout/orgChart1"/>
    <dgm:cxn modelId="{8AC8CC63-4B09-44DC-82A0-7216DC1B9B50}" type="presParOf" srcId="{AD056C80-3EBA-4D7E-9D39-C1F6D5EE428A}" destId="{37D4FF47-98C5-4AE9-9672-A775C06E8D03}" srcOrd="2" destOrd="0" presId="urn:microsoft.com/office/officeart/2005/8/layout/orgChart1"/>
    <dgm:cxn modelId="{D7B2440B-5C07-41F8-A035-CAEFEFB5A2BE}" type="presParOf" srcId="{AD056C80-3EBA-4D7E-9D39-C1F6D5EE428A}" destId="{8638B1A0-4C10-449D-B565-0DAA11F7B420}" srcOrd="3" destOrd="0" presId="urn:microsoft.com/office/officeart/2005/8/layout/orgChart1"/>
    <dgm:cxn modelId="{4BD66DD3-619D-4730-A811-11224C6F5098}" type="presParOf" srcId="{8638B1A0-4C10-449D-B565-0DAA11F7B420}" destId="{C313ACC8-BCB4-41EC-A81F-EED04C4A1D63}" srcOrd="0" destOrd="0" presId="urn:microsoft.com/office/officeart/2005/8/layout/orgChart1"/>
    <dgm:cxn modelId="{701C998D-DF8E-4658-9397-E79243830F96}" type="presParOf" srcId="{C313ACC8-BCB4-41EC-A81F-EED04C4A1D63}" destId="{D5D7EA41-A09D-439A-8E05-6B4B2607CF8E}" srcOrd="0" destOrd="0" presId="urn:microsoft.com/office/officeart/2005/8/layout/orgChart1"/>
    <dgm:cxn modelId="{7A844D3E-73B9-4CE5-A1A7-8F3C94E5C8FD}" type="presParOf" srcId="{C313ACC8-BCB4-41EC-A81F-EED04C4A1D63}" destId="{DF2762B0-FB03-4D23-A3D8-3BF7D039F4C1}" srcOrd="1" destOrd="0" presId="urn:microsoft.com/office/officeart/2005/8/layout/orgChart1"/>
    <dgm:cxn modelId="{F53DB614-AFC2-4035-8B11-DB4F020E869F}" type="presParOf" srcId="{8638B1A0-4C10-449D-B565-0DAA11F7B420}" destId="{FC1D6A24-6EE7-4933-8F84-A768B4794818}" srcOrd="1" destOrd="0" presId="urn:microsoft.com/office/officeart/2005/8/layout/orgChart1"/>
    <dgm:cxn modelId="{172A5530-6A2B-4441-81AE-3AF0314B8FF3}" type="presParOf" srcId="{8638B1A0-4C10-449D-B565-0DAA11F7B420}" destId="{D148387F-D898-4205-85EE-F952DAABB9CC}" srcOrd="2" destOrd="0" presId="urn:microsoft.com/office/officeart/2005/8/layout/orgChart1"/>
    <dgm:cxn modelId="{8A9D2789-37DA-4DF4-8119-FA36BBD10F1F}" type="presParOf" srcId="{433A8407-10B3-42F0-9C07-A6CDDA878898}" destId="{3A00696E-29CB-47C5-A9DB-604F84418D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4FF47-98C5-4AE9-9672-A775C06E8D03}">
      <dsp:nvSpPr>
        <dsp:cNvPr id="0" name=""/>
        <dsp:cNvSpPr/>
      </dsp:nvSpPr>
      <dsp:spPr>
        <a:xfrm>
          <a:off x="2108120" y="1568781"/>
          <a:ext cx="1153663" cy="400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22"/>
              </a:lnTo>
              <a:lnTo>
                <a:pt x="1153663" y="200222"/>
              </a:lnTo>
              <a:lnTo>
                <a:pt x="1153663" y="400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7BC02-D014-4D44-9669-8E4C4DF75DE1}">
      <dsp:nvSpPr>
        <dsp:cNvPr id="0" name=""/>
        <dsp:cNvSpPr/>
      </dsp:nvSpPr>
      <dsp:spPr>
        <a:xfrm>
          <a:off x="954457" y="1568781"/>
          <a:ext cx="1153663" cy="400445"/>
        </a:xfrm>
        <a:custGeom>
          <a:avLst/>
          <a:gdLst/>
          <a:ahLst/>
          <a:cxnLst/>
          <a:rect l="0" t="0" r="0" b="0"/>
          <a:pathLst>
            <a:path>
              <a:moveTo>
                <a:pt x="1153663" y="0"/>
              </a:moveTo>
              <a:lnTo>
                <a:pt x="1153663" y="200222"/>
              </a:lnTo>
              <a:lnTo>
                <a:pt x="0" y="200222"/>
              </a:lnTo>
              <a:lnTo>
                <a:pt x="0" y="400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EC6C0-BFE9-41FD-B3A7-08BD5641CDE6}">
      <dsp:nvSpPr>
        <dsp:cNvPr id="0" name=""/>
        <dsp:cNvSpPr/>
      </dsp:nvSpPr>
      <dsp:spPr>
        <a:xfrm>
          <a:off x="1154679" y="615340"/>
          <a:ext cx="1906881" cy="953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 dirty="0" err="1"/>
            <a:t>Analyzing</a:t>
          </a:r>
          <a:r>
            <a:rPr lang="en-AU" sz="3100" kern="1200" dirty="0"/>
            <a:t> MDS Maps</a:t>
          </a:r>
        </a:p>
      </dsp:txBody>
      <dsp:txXfrm>
        <a:off x="1154679" y="615340"/>
        <a:ext cx="1906881" cy="953440"/>
      </dsp:txXfrm>
    </dsp:sp>
    <dsp:sp modelId="{C012CE23-328B-4924-B65C-6BAAE9955BA2}">
      <dsp:nvSpPr>
        <dsp:cNvPr id="0" name=""/>
        <dsp:cNvSpPr/>
      </dsp:nvSpPr>
      <dsp:spPr>
        <a:xfrm>
          <a:off x="1016" y="1969226"/>
          <a:ext cx="1906881" cy="953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 dirty="0"/>
            <a:t>Descriptive</a:t>
          </a:r>
        </a:p>
      </dsp:txBody>
      <dsp:txXfrm>
        <a:off x="1016" y="1969226"/>
        <a:ext cx="1906881" cy="953440"/>
      </dsp:txXfrm>
    </dsp:sp>
    <dsp:sp modelId="{D5D7EA41-A09D-439A-8E05-6B4B2607CF8E}">
      <dsp:nvSpPr>
        <dsp:cNvPr id="0" name=""/>
        <dsp:cNvSpPr/>
      </dsp:nvSpPr>
      <dsp:spPr>
        <a:xfrm>
          <a:off x="2308343" y="1969226"/>
          <a:ext cx="1906881" cy="9534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 dirty="0"/>
            <a:t>Exploratory</a:t>
          </a:r>
        </a:p>
      </dsp:txBody>
      <dsp:txXfrm>
        <a:off x="2308343" y="1969226"/>
        <a:ext cx="1906881" cy="95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0DB90-1F9C-9045-B5CB-EEA47C06D98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2BE6-8DEA-E340-95CF-91BE37EC8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7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28663-755A-914D-92C0-9CF80263950C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87633-2C12-D748-8704-0391F4A1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7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OK – let’s use the template with the Sonite/Sim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43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we can continue the process and identify even more related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discussed earlier, we can identify owned and shared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3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Let’s start with TOKI and their associated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90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is the radar chart that you have in the template – where we can confirm our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5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Now we do the same thing with TOGA and TOIZ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we can now see the owned/shared attributes for TOKI, where red = shared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3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Let’s now look at the difference between MOJO and </a:t>
            </a:r>
            <a:r>
              <a:rPr lang="en-AU" dirty="0" err="1"/>
              <a:t>ROSe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7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Again we can check on the radar chart – MOON = dark blue, ROSE – light blue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13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Now we go back to the map to compare using the light/dark blue circles – that's why ROSE is slightly to the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8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we continue by looking at MOON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Here is a map that I have run – you should have something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0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Let’s check MOON on the radar chart – they are the brand most at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3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have been mainly descriptive – let’s start to explore the market and look for insights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1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Firstly we can identify dimensions – this is challenging and subjective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99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 dimension = features + performance to cheap and basic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3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2nd dimension = from integrity and trust to unreliable and greedy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1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</a:t>
            </a:r>
            <a:r>
              <a:rPr lang="en-AU" baseline="30000" dirty="0"/>
              <a:t>rd</a:t>
            </a:r>
            <a:r>
              <a:rPr lang="en-AU" dirty="0"/>
              <a:t> dimension = from easy to latest features to ahead of the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Let’s look for what other insights we can find…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14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Let’s look at GOOD VALUE = market equates value as low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9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But consumers recognise that a low price = basic – so no barrier/hurdle to purchase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05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Let’s look at related and unrelated attributes – brand does fit to other attributes TO good value is not equated to ahead of the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 might get a slightly different map – here are three maps with the same data…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5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Ideal for work is associated with performance and features = a business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42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two dimensions are correlated – sort of parallel or moving in the same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Let’s recap these four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6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we can identify new insights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7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maps require perception data where there are interrelationships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99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 you are looking to segment or classify – then perhaps use the cluster template at this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3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Hope that adds to your tools for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Optional Step 6 to take some attributes off the map – to make it clearer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6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It would look like this as a result…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1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Firstly, we can identify competitor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you can see – TOKI and MOON are opposites, TOGA + TOIZ are similar, as are the other three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50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 can do the same thing with attributes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For example, these attributes appear to be interrelated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87633-2C12-D748-8704-0391F4A14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1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A01706-7916-4A49-B544-21E7C474D752}"/>
              </a:ext>
            </a:extLst>
          </p:cNvPr>
          <p:cNvSpPr/>
          <p:nvPr userDrawn="1"/>
        </p:nvSpPr>
        <p:spPr>
          <a:xfrm>
            <a:off x="800134" y="0"/>
            <a:ext cx="83657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B75C7F-E284-4EE8-9A76-0299DB9C278D}"/>
              </a:ext>
            </a:extLst>
          </p:cNvPr>
          <p:cNvCxnSpPr>
            <a:cxnSpLocks/>
          </p:cNvCxnSpPr>
          <p:nvPr userDrawn="1"/>
        </p:nvCxnSpPr>
        <p:spPr>
          <a:xfrm>
            <a:off x="778213" y="651956"/>
            <a:ext cx="8375515" cy="106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D0D0045-63A5-4AFB-873F-5FDE8EBE4803}"/>
              </a:ext>
            </a:extLst>
          </p:cNvPr>
          <p:cNvSpPr/>
          <p:nvPr userDrawn="1"/>
        </p:nvSpPr>
        <p:spPr>
          <a:xfrm>
            <a:off x="1776" y="0"/>
            <a:ext cx="776437" cy="5143500"/>
          </a:xfrm>
          <a:prstGeom prst="rect">
            <a:avLst/>
          </a:prstGeom>
          <a:solidFill>
            <a:srgbClr val="428E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A8FD8-DB29-415E-BEAD-0AD362D95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3" y="29181"/>
            <a:ext cx="582882" cy="622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0CD14-1C31-425E-A92D-D63419D791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48" y="4303057"/>
            <a:ext cx="732865" cy="7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813550" y="4963716"/>
            <a:ext cx="23050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040F8D8-5412-432C-9750-0F702715D19D}" type="slidenum">
              <a:rPr lang="en-AU" sz="800"/>
              <a:pPr algn="r">
                <a:spcBef>
                  <a:spcPct val="50000"/>
                </a:spcBef>
                <a:defRPr/>
              </a:pPr>
              <a:t>‹#›</a:t>
            </a:fld>
            <a:endParaRPr lang="en-AU" sz="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428C73-1AEE-4CCA-B5D8-895C9D405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894" y="85590"/>
            <a:ext cx="8414592" cy="59406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10242" name="Picture 2" descr="Image result for note pad lined">
            <a:extLst>
              <a:ext uri="{FF2B5EF4-FFF2-40B4-BE49-F238E27FC236}">
                <a16:creationId xmlns:a16="http://schemas.microsoft.com/office/drawing/2014/main" id="{088513E9-65F1-4F26-9231-22E99371E1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87" y="655609"/>
            <a:ext cx="8462513" cy="42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ter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813550" y="4963716"/>
            <a:ext cx="23050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0040F8D8-5412-432C-9750-0F702715D19D}" type="slidenum">
              <a:rPr lang="en-AU" sz="800"/>
              <a:pPr algn="r">
                <a:spcBef>
                  <a:spcPct val="50000"/>
                </a:spcBef>
                <a:defRPr/>
              </a:pPr>
              <a:t>‹#›</a:t>
            </a:fld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7166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005576"/>
            <a:ext cx="7848872" cy="972108"/>
          </a:xfrm>
        </p:spPr>
        <p:txBody>
          <a:bodyPr>
            <a:noAutofit/>
          </a:bodyPr>
          <a:lstStyle>
            <a:lvl1pPr algn="l">
              <a:defRPr sz="4400" b="1" cap="all" baseline="0">
                <a:solidFill>
                  <a:srgbClr val="8B004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YOUR MASTER TITLE</a:t>
            </a:r>
            <a:endParaRPr lang="en-A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1923678"/>
            <a:ext cx="7767739" cy="720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latin typeface="Calibri" pitchFamily="34" charset="0"/>
              </a:rPr>
              <a:t>Click to edit Master subtitle style</a:t>
            </a:r>
            <a:endParaRPr lang="en-AU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9719"/>
            <a:ext cx="8229600" cy="3844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175863"/>
            <a:ext cx="8141516" cy="421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7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F34C-29B3-4A3B-9581-5D5847094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                                                                    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00315-5C80-4011-9D06-3DCA9A47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5B15-7011-46E0-9910-BA13C0FCB754}" type="datetimeFigureOut">
              <a:rPr lang="en-AU" smtClean="0"/>
              <a:t>1/06/2020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584CA-E5DC-41F8-B851-C0FE6E3B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8F6F1-59BB-490D-80DA-E1E2513F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38B7-FB8D-46C7-96E7-994015856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4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3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789717" y="702519"/>
            <a:ext cx="8354283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 userDrawn="1"/>
        </p:nvGrpSpPr>
        <p:grpSpPr>
          <a:xfrm>
            <a:off x="345894" y="1356675"/>
            <a:ext cx="1156382" cy="1705366"/>
            <a:chOff x="345894" y="1493180"/>
            <a:chExt cx="1156382" cy="1705366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64226" y="1493180"/>
              <a:ext cx="1119719" cy="111971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45894" y="2743001"/>
              <a:ext cx="1156382" cy="45554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9CBA18F-32E0-43AE-B5D9-6172A8B8E329}"/>
              </a:ext>
            </a:extLst>
          </p:cNvPr>
          <p:cNvSpPr/>
          <p:nvPr userDrawn="1"/>
        </p:nvSpPr>
        <p:spPr>
          <a:xfrm>
            <a:off x="1776" y="0"/>
            <a:ext cx="9142223" cy="5143500"/>
          </a:xfrm>
          <a:prstGeom prst="rect">
            <a:avLst/>
          </a:prstGeom>
          <a:solidFill>
            <a:srgbClr val="428E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3307B39-1F2B-47B8-8670-53156E35B0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5012" y="1171469"/>
            <a:ext cx="71437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3" r:id="rId7"/>
    <p:sldLayoutId id="214748369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steranalysis4marketing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25B8BF-4C5C-4231-B2B6-52915C18815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9807" y="1258819"/>
            <a:ext cx="5055706" cy="1730375"/>
          </a:xfrm>
        </p:spPr>
        <p:txBody>
          <a:bodyPr>
            <a:normAutofit fontScale="90000"/>
          </a:bodyPr>
          <a:lstStyle/>
          <a:p>
            <a:r>
              <a:rPr lang="en-AU" dirty="0"/>
              <a:t>Using the MDS Template with the </a:t>
            </a:r>
            <a:r>
              <a:rPr lang="en-AU" dirty="0" err="1"/>
              <a:t>Sonites</a:t>
            </a:r>
            <a:r>
              <a:rPr lang="en-AU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7520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AAD1EE-2F37-4692-8505-EABE0429C3F7}"/>
              </a:ext>
            </a:extLst>
          </p:cNvPr>
          <p:cNvGrpSpPr/>
          <p:nvPr/>
        </p:nvGrpSpPr>
        <p:grpSpPr>
          <a:xfrm>
            <a:off x="897068" y="278294"/>
            <a:ext cx="7968636" cy="4864979"/>
            <a:chOff x="596897" y="8780"/>
            <a:chExt cx="11223389" cy="685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4C7EAF-3D1A-4B0B-ABAD-AB71595ABA2A}"/>
                </a:ext>
              </a:extLst>
            </p:cNvPr>
            <p:cNvGrpSpPr/>
            <p:nvPr/>
          </p:nvGrpSpPr>
          <p:grpSpPr>
            <a:xfrm>
              <a:off x="596897" y="8780"/>
              <a:ext cx="11223389" cy="6858000"/>
              <a:chOff x="2331692" y="1359016"/>
              <a:chExt cx="11223389" cy="6858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595921E-E69C-42D6-A7E5-221CCE717900}"/>
                  </a:ext>
                </a:extLst>
              </p:cNvPr>
              <p:cNvGrpSpPr/>
              <p:nvPr/>
            </p:nvGrpSpPr>
            <p:grpSpPr>
              <a:xfrm>
                <a:off x="2331692" y="1359016"/>
                <a:ext cx="11223389" cy="6858000"/>
                <a:chOff x="595171" y="0"/>
                <a:chExt cx="11223389" cy="685800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9E246A14-CDAD-48EA-8137-6893A8F6D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171" y="0"/>
                  <a:ext cx="10988960" cy="6858000"/>
                </a:xfrm>
                <a:prstGeom prst="rect">
                  <a:avLst/>
                </a:prstGeom>
              </p:spPr>
            </p:pic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A586FDD-3437-44F7-ACCC-DDB28F0F1B61}"/>
                    </a:ext>
                  </a:extLst>
                </p:cNvPr>
                <p:cNvSpPr/>
                <p:nvPr/>
              </p:nvSpPr>
              <p:spPr>
                <a:xfrm>
                  <a:off x="2066356" y="3674457"/>
                  <a:ext cx="1216753" cy="52984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2A47AE8-CCD5-4CDF-A9B3-8B498FE603FA}"/>
                    </a:ext>
                  </a:extLst>
                </p:cNvPr>
                <p:cNvSpPr/>
                <p:nvPr/>
              </p:nvSpPr>
              <p:spPr>
                <a:xfrm rot="20866339">
                  <a:off x="4617507" y="2127801"/>
                  <a:ext cx="2944288" cy="727365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92F4777-F091-4D60-B3C8-DD141A6B7291}"/>
                    </a:ext>
                  </a:extLst>
                </p:cNvPr>
                <p:cNvSpPr/>
                <p:nvPr/>
              </p:nvSpPr>
              <p:spPr>
                <a:xfrm rot="21266410">
                  <a:off x="8946550" y="2883811"/>
                  <a:ext cx="2872010" cy="98808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4C03500-C515-424D-9324-41A565E95B06}"/>
                    </a:ext>
                  </a:extLst>
                </p:cNvPr>
                <p:cNvSpPr/>
                <p:nvPr/>
              </p:nvSpPr>
              <p:spPr>
                <a:xfrm rot="20398396">
                  <a:off x="1245202" y="935628"/>
                  <a:ext cx="3272309" cy="208508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CCCF9D-E08C-4DD2-8B23-3E8697F15A2A}"/>
                  </a:ext>
                </a:extLst>
              </p:cNvPr>
              <p:cNvSpPr txBox="1"/>
              <p:nvPr/>
            </p:nvSpPr>
            <p:spPr>
              <a:xfrm>
                <a:off x="2338041" y="1359016"/>
                <a:ext cx="3536408" cy="8243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 b="1"/>
                </a:lvl1pPr>
              </a:lstStyle>
              <a:p>
                <a:r>
                  <a:rPr lang="en-AU" dirty="0"/>
                  <a:t>Identify related attributes, as perceived by consumers</a:t>
                </a: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B16E17-2A5D-43F1-A7A5-6A1E4D7B2AF9}"/>
                </a:ext>
              </a:extLst>
            </p:cNvPr>
            <p:cNvSpPr/>
            <p:nvPr/>
          </p:nvSpPr>
          <p:spPr>
            <a:xfrm rot="909313">
              <a:off x="7628450" y="3773925"/>
              <a:ext cx="3624621" cy="9976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8CBDE4-C1C6-4215-9098-1C13F8F50839}"/>
                </a:ext>
              </a:extLst>
            </p:cNvPr>
            <p:cNvSpPr/>
            <p:nvPr/>
          </p:nvSpPr>
          <p:spPr>
            <a:xfrm rot="15203702">
              <a:off x="6611953" y="3702209"/>
              <a:ext cx="2202751" cy="13510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23814A-2EC3-4010-B4FE-C044A23A1AD5}"/>
                </a:ext>
              </a:extLst>
            </p:cNvPr>
            <p:cNvSpPr/>
            <p:nvPr/>
          </p:nvSpPr>
          <p:spPr>
            <a:xfrm rot="19291754">
              <a:off x="7610878" y="5151291"/>
              <a:ext cx="2187644" cy="11600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4FE95CCE-C7E8-466F-95F1-82CED3C9AEBD}"/>
              </a:ext>
            </a:extLst>
          </p:cNvPr>
          <p:cNvSpPr/>
          <p:nvPr/>
        </p:nvSpPr>
        <p:spPr>
          <a:xfrm rot="20333251">
            <a:off x="6642889" y="1435750"/>
            <a:ext cx="863898" cy="521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73D71F-37DC-4613-AE48-16E19BD811AB}"/>
              </a:ext>
            </a:extLst>
          </p:cNvPr>
          <p:cNvSpPr/>
          <p:nvPr/>
        </p:nvSpPr>
        <p:spPr>
          <a:xfrm>
            <a:off x="7074838" y="4510856"/>
            <a:ext cx="863898" cy="375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6412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AC73B13-2869-47D2-837F-C61BD91E0513}"/>
              </a:ext>
            </a:extLst>
          </p:cNvPr>
          <p:cNvGrpSpPr/>
          <p:nvPr/>
        </p:nvGrpSpPr>
        <p:grpSpPr>
          <a:xfrm>
            <a:off x="897069" y="278293"/>
            <a:ext cx="7795791" cy="4865205"/>
            <a:chOff x="722887" y="-11695"/>
            <a:chExt cx="1098896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7DDE70-5904-40AA-AF49-4AB5F352D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887" y="-11695"/>
              <a:ext cx="10988960" cy="685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B123E8-998B-4316-A6CE-89F3C0CB685B}"/>
                </a:ext>
              </a:extLst>
            </p:cNvPr>
            <p:cNvSpPr txBox="1"/>
            <p:nvPr/>
          </p:nvSpPr>
          <p:spPr>
            <a:xfrm>
              <a:off x="872329" y="5079821"/>
              <a:ext cx="3433582" cy="824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r>
                <a:rPr lang="en-AU" dirty="0"/>
                <a:t>Identify OWNED and SHARED attributes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3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AC73B13-2869-47D2-837F-C61BD91E0513}"/>
              </a:ext>
            </a:extLst>
          </p:cNvPr>
          <p:cNvGrpSpPr/>
          <p:nvPr/>
        </p:nvGrpSpPr>
        <p:grpSpPr>
          <a:xfrm>
            <a:off x="897069" y="278293"/>
            <a:ext cx="7795791" cy="4865205"/>
            <a:chOff x="722887" y="-11695"/>
            <a:chExt cx="10988960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7DDE70-5904-40AA-AF49-4AB5F352D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887" y="-11695"/>
              <a:ext cx="10988960" cy="685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B123E8-998B-4316-A6CE-89F3C0CB685B}"/>
                </a:ext>
              </a:extLst>
            </p:cNvPr>
            <p:cNvSpPr txBox="1"/>
            <p:nvPr/>
          </p:nvSpPr>
          <p:spPr>
            <a:xfrm>
              <a:off x="872329" y="5079821"/>
              <a:ext cx="3433582" cy="1171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r>
                <a:rPr lang="en-AU" dirty="0"/>
                <a:t>Identify OWNED and SHARED attributes</a:t>
              </a:r>
            </a:p>
            <a:p>
              <a:r>
                <a:rPr lang="en-AU" dirty="0"/>
                <a:t>TOKI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CD5654-2026-4DD5-8D10-8AB7F9B61BEE}"/>
              </a:ext>
            </a:extLst>
          </p:cNvPr>
          <p:cNvGrpSpPr/>
          <p:nvPr/>
        </p:nvGrpSpPr>
        <p:grpSpPr>
          <a:xfrm>
            <a:off x="1954696" y="1141011"/>
            <a:ext cx="3025798" cy="1853979"/>
            <a:chOff x="2140004" y="1522741"/>
            <a:chExt cx="4034398" cy="24719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8BE2F1-91C7-4E78-9101-84C3D0718DFE}"/>
                </a:ext>
              </a:extLst>
            </p:cNvPr>
            <p:cNvGrpSpPr/>
            <p:nvPr/>
          </p:nvGrpSpPr>
          <p:grpSpPr>
            <a:xfrm>
              <a:off x="2140004" y="1522741"/>
              <a:ext cx="2704505" cy="2471973"/>
              <a:chOff x="2140004" y="1522741"/>
              <a:chExt cx="2704505" cy="247197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EEB1753-1E1A-42F5-9661-8067EF8BCC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96121" y="1522741"/>
                <a:ext cx="7" cy="112859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4B8BA62E-B438-41BF-917C-6C9C85DB1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6127" y="2651332"/>
                <a:ext cx="1648382" cy="171981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D260C7A-0564-469D-A313-06FC132510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96126" y="1998055"/>
                <a:ext cx="407443" cy="65328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BA78B3B-E981-4A28-B365-E6E064E3E6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40004" y="2651330"/>
                <a:ext cx="1056124" cy="11577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B57A07B-7C37-47CA-AE1B-FE9D836F3A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40770" y="2660590"/>
                <a:ext cx="455358" cy="1334124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D0269F4-C7E2-4A97-9888-FA693B9E9E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6124" y="2569968"/>
              <a:ext cx="2978278" cy="8136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2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B1B217-EC04-4B1D-BCA7-DB5C0738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49" y="1"/>
            <a:ext cx="7549103" cy="5143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1D6F85-0C83-4CC3-8FA3-7864768E6EE1}"/>
              </a:ext>
            </a:extLst>
          </p:cNvPr>
          <p:cNvSpPr txBox="1"/>
          <p:nvPr/>
        </p:nvSpPr>
        <p:spPr>
          <a:xfrm>
            <a:off x="887897" y="278659"/>
            <a:ext cx="1252474" cy="7155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350" b="1" u="sng" dirty="0"/>
              <a:t>Data Check</a:t>
            </a:r>
          </a:p>
          <a:p>
            <a:pPr algn="ctr"/>
            <a:r>
              <a:rPr lang="en-AU" sz="1350" b="1" dirty="0"/>
              <a:t>TOKI vs average brand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B7B525-B959-4736-9FBC-EA2B21246F30}"/>
              </a:ext>
            </a:extLst>
          </p:cNvPr>
          <p:cNvSpPr/>
          <p:nvPr/>
        </p:nvSpPr>
        <p:spPr>
          <a:xfrm rot="20538991">
            <a:off x="2588337" y="276470"/>
            <a:ext cx="1686468" cy="391072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6498B3-A324-46F1-8F41-4B8713FA1B38}"/>
              </a:ext>
            </a:extLst>
          </p:cNvPr>
          <p:cNvSpPr/>
          <p:nvPr/>
        </p:nvSpPr>
        <p:spPr>
          <a:xfrm>
            <a:off x="2130589" y="3154380"/>
            <a:ext cx="516835" cy="264680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9375FE-14E5-4681-8E9F-6AA2497AA08A}"/>
              </a:ext>
            </a:extLst>
          </p:cNvPr>
          <p:cNvSpPr/>
          <p:nvPr/>
        </p:nvSpPr>
        <p:spPr>
          <a:xfrm>
            <a:off x="6689337" y="2213476"/>
            <a:ext cx="632489" cy="264680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8A894A3-7B58-4941-A7F6-9132F885B75D}"/>
              </a:ext>
            </a:extLst>
          </p:cNvPr>
          <p:cNvSpPr/>
          <p:nvPr/>
        </p:nvSpPr>
        <p:spPr>
          <a:xfrm>
            <a:off x="3296780" y="4439841"/>
            <a:ext cx="652368" cy="264680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593C68-A9E9-4603-A8EF-B7AC7F4DDA78}"/>
              </a:ext>
            </a:extLst>
          </p:cNvPr>
          <p:cNvSpPr/>
          <p:nvPr/>
        </p:nvSpPr>
        <p:spPr>
          <a:xfrm>
            <a:off x="6145998" y="861900"/>
            <a:ext cx="632489" cy="264680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85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D981F0E-DC7F-40AE-8443-00D8DB5FAABE}"/>
              </a:ext>
            </a:extLst>
          </p:cNvPr>
          <p:cNvSpPr txBox="1"/>
          <p:nvPr/>
        </p:nvSpPr>
        <p:spPr>
          <a:xfrm>
            <a:off x="1142233" y="3897002"/>
            <a:ext cx="224369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OWNED and SHARED attributes</a:t>
            </a:r>
          </a:p>
          <a:p>
            <a:r>
              <a:rPr lang="en-AU" dirty="0"/>
              <a:t>TOKI vs TOIZ &amp; TOGA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584241-E152-4D5D-89B1-4E2CC72108CC}"/>
              </a:ext>
            </a:extLst>
          </p:cNvPr>
          <p:cNvGrpSpPr/>
          <p:nvPr/>
        </p:nvGrpSpPr>
        <p:grpSpPr>
          <a:xfrm>
            <a:off x="4572000" y="1635854"/>
            <a:ext cx="2795737" cy="1844948"/>
            <a:chOff x="5919749" y="1915455"/>
            <a:chExt cx="3727649" cy="24599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609D176-9BFA-483B-BDD6-9B55DE108B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15264" y="2432807"/>
              <a:ext cx="627029" cy="71347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DD5E59A-0E3E-47AD-B6F3-2E7A19985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3338" y="2310350"/>
              <a:ext cx="1287195" cy="86406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CA8EE5A-D4C0-41B4-8005-BBE8C51ED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3118549"/>
              <a:ext cx="1459763" cy="3819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7A6C6B9-7084-4BD6-BFCB-CB775C6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7651612" y="3135151"/>
              <a:ext cx="868124" cy="5299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22AEDDE-02A4-4968-8E79-B86B6261E7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19749" y="2625754"/>
              <a:ext cx="1741184" cy="53622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28B2AEC-FD6E-432C-B757-C4FFCD99D9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1915455"/>
              <a:ext cx="1367947" cy="123082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84F376C-D6FB-45B1-955B-0DA1E42CADC3}"/>
                </a:ext>
              </a:extLst>
            </p:cNvPr>
            <p:cNvSpPr/>
            <p:nvPr/>
          </p:nvSpPr>
          <p:spPr>
            <a:xfrm rot="15284673">
              <a:off x="9013930" y="2947564"/>
              <a:ext cx="553872" cy="713064"/>
            </a:xfrm>
            <a:custGeom>
              <a:avLst/>
              <a:gdLst>
                <a:gd name="connsiteX0" fmla="*/ 0 w 553872"/>
                <a:gd name="connsiteY0" fmla="*/ 0 h 713064"/>
                <a:gd name="connsiteX1" fmla="*/ 469784 w 553872"/>
                <a:gd name="connsiteY1" fmla="*/ 285225 h 713064"/>
                <a:gd name="connsiteX2" fmla="*/ 553674 w 553872"/>
                <a:gd name="connsiteY2" fmla="*/ 713064 h 713064"/>
                <a:gd name="connsiteX3" fmla="*/ 553674 w 553872"/>
                <a:gd name="connsiteY3" fmla="*/ 713064 h 713064"/>
                <a:gd name="connsiteX4" fmla="*/ 553674 w 553872"/>
                <a:gd name="connsiteY4" fmla="*/ 713064 h 7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72" h="713064">
                  <a:moveTo>
                    <a:pt x="0" y="0"/>
                  </a:moveTo>
                  <a:cubicBezTo>
                    <a:pt x="188752" y="83190"/>
                    <a:pt x="377505" y="166381"/>
                    <a:pt x="469784" y="285225"/>
                  </a:cubicBezTo>
                  <a:cubicBezTo>
                    <a:pt x="562063" y="404069"/>
                    <a:pt x="553674" y="713064"/>
                    <a:pt x="553674" y="713064"/>
                  </a:cubicBezTo>
                  <a:lnTo>
                    <a:pt x="553674" y="713064"/>
                  </a:lnTo>
                  <a:lnTo>
                    <a:pt x="553674" y="713064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5FAFF-E85D-4F67-BFF8-458D64129720}"/>
                </a:ext>
              </a:extLst>
            </p:cNvPr>
            <p:cNvSpPr/>
            <p:nvPr/>
          </p:nvSpPr>
          <p:spPr>
            <a:xfrm rot="15284673">
              <a:off x="8466165" y="3657863"/>
              <a:ext cx="553872" cy="713064"/>
            </a:xfrm>
            <a:custGeom>
              <a:avLst/>
              <a:gdLst>
                <a:gd name="connsiteX0" fmla="*/ 0 w 553872"/>
                <a:gd name="connsiteY0" fmla="*/ 0 h 713064"/>
                <a:gd name="connsiteX1" fmla="*/ 469784 w 553872"/>
                <a:gd name="connsiteY1" fmla="*/ 285225 h 713064"/>
                <a:gd name="connsiteX2" fmla="*/ 553674 w 553872"/>
                <a:gd name="connsiteY2" fmla="*/ 713064 h 713064"/>
                <a:gd name="connsiteX3" fmla="*/ 553674 w 553872"/>
                <a:gd name="connsiteY3" fmla="*/ 713064 h 713064"/>
                <a:gd name="connsiteX4" fmla="*/ 553674 w 553872"/>
                <a:gd name="connsiteY4" fmla="*/ 713064 h 7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72" h="713064">
                  <a:moveTo>
                    <a:pt x="0" y="0"/>
                  </a:moveTo>
                  <a:cubicBezTo>
                    <a:pt x="188752" y="83190"/>
                    <a:pt x="377505" y="166381"/>
                    <a:pt x="469784" y="285225"/>
                  </a:cubicBezTo>
                  <a:cubicBezTo>
                    <a:pt x="562063" y="404069"/>
                    <a:pt x="553674" y="713064"/>
                    <a:pt x="553674" y="713064"/>
                  </a:cubicBezTo>
                  <a:lnTo>
                    <a:pt x="553674" y="713064"/>
                  </a:lnTo>
                  <a:lnTo>
                    <a:pt x="553674" y="713064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8F07970-4A92-4F3D-BBF2-7CFB3A1468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7476" y="3118549"/>
              <a:ext cx="74775" cy="125683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23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D981F0E-DC7F-40AE-8443-00D8DB5FAABE}"/>
              </a:ext>
            </a:extLst>
          </p:cNvPr>
          <p:cNvSpPr txBox="1"/>
          <p:nvPr/>
        </p:nvSpPr>
        <p:spPr>
          <a:xfrm>
            <a:off x="1142233" y="3897002"/>
            <a:ext cx="224369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OWNED and SHARED attributes</a:t>
            </a:r>
          </a:p>
          <a:p>
            <a:r>
              <a:rPr lang="en-AU" dirty="0"/>
              <a:t>TOKI vs TOIZ &amp; TOGA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584241-E152-4D5D-89B1-4E2CC72108CC}"/>
              </a:ext>
            </a:extLst>
          </p:cNvPr>
          <p:cNvGrpSpPr/>
          <p:nvPr/>
        </p:nvGrpSpPr>
        <p:grpSpPr>
          <a:xfrm>
            <a:off x="4572000" y="1635854"/>
            <a:ext cx="2795737" cy="1844948"/>
            <a:chOff x="5919749" y="1915455"/>
            <a:chExt cx="3727649" cy="24599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609D176-9BFA-483B-BDD6-9B55DE108B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15264" y="2432807"/>
              <a:ext cx="627029" cy="71347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DD5E59A-0E3E-47AD-B6F3-2E7A19985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3338" y="2310350"/>
              <a:ext cx="1287195" cy="86406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CA8EE5A-D4C0-41B4-8005-BBE8C51ED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3118549"/>
              <a:ext cx="1459763" cy="3819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7A6C6B9-7084-4BD6-BFCB-CB775C6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7651612" y="3135151"/>
              <a:ext cx="868124" cy="5299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22AEDDE-02A4-4968-8E79-B86B6261E7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19749" y="2625754"/>
              <a:ext cx="1741184" cy="53622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28B2AEC-FD6E-432C-B757-C4FFCD99D9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1915455"/>
              <a:ext cx="1367947" cy="123082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84F376C-D6FB-45B1-955B-0DA1E42CADC3}"/>
                </a:ext>
              </a:extLst>
            </p:cNvPr>
            <p:cNvSpPr/>
            <p:nvPr/>
          </p:nvSpPr>
          <p:spPr>
            <a:xfrm rot="15284673">
              <a:off x="9013930" y="2947564"/>
              <a:ext cx="553872" cy="713064"/>
            </a:xfrm>
            <a:custGeom>
              <a:avLst/>
              <a:gdLst>
                <a:gd name="connsiteX0" fmla="*/ 0 w 553872"/>
                <a:gd name="connsiteY0" fmla="*/ 0 h 713064"/>
                <a:gd name="connsiteX1" fmla="*/ 469784 w 553872"/>
                <a:gd name="connsiteY1" fmla="*/ 285225 h 713064"/>
                <a:gd name="connsiteX2" fmla="*/ 553674 w 553872"/>
                <a:gd name="connsiteY2" fmla="*/ 713064 h 713064"/>
                <a:gd name="connsiteX3" fmla="*/ 553674 w 553872"/>
                <a:gd name="connsiteY3" fmla="*/ 713064 h 713064"/>
                <a:gd name="connsiteX4" fmla="*/ 553674 w 553872"/>
                <a:gd name="connsiteY4" fmla="*/ 713064 h 7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72" h="713064">
                  <a:moveTo>
                    <a:pt x="0" y="0"/>
                  </a:moveTo>
                  <a:cubicBezTo>
                    <a:pt x="188752" y="83190"/>
                    <a:pt x="377505" y="166381"/>
                    <a:pt x="469784" y="285225"/>
                  </a:cubicBezTo>
                  <a:cubicBezTo>
                    <a:pt x="562063" y="404069"/>
                    <a:pt x="553674" y="713064"/>
                    <a:pt x="553674" y="713064"/>
                  </a:cubicBezTo>
                  <a:lnTo>
                    <a:pt x="553674" y="713064"/>
                  </a:lnTo>
                  <a:lnTo>
                    <a:pt x="553674" y="713064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5FAFF-E85D-4F67-BFF8-458D64129720}"/>
                </a:ext>
              </a:extLst>
            </p:cNvPr>
            <p:cNvSpPr/>
            <p:nvPr/>
          </p:nvSpPr>
          <p:spPr>
            <a:xfrm rot="15284673">
              <a:off x="8466165" y="3657863"/>
              <a:ext cx="553872" cy="713064"/>
            </a:xfrm>
            <a:custGeom>
              <a:avLst/>
              <a:gdLst>
                <a:gd name="connsiteX0" fmla="*/ 0 w 553872"/>
                <a:gd name="connsiteY0" fmla="*/ 0 h 713064"/>
                <a:gd name="connsiteX1" fmla="*/ 469784 w 553872"/>
                <a:gd name="connsiteY1" fmla="*/ 285225 h 713064"/>
                <a:gd name="connsiteX2" fmla="*/ 553674 w 553872"/>
                <a:gd name="connsiteY2" fmla="*/ 713064 h 713064"/>
                <a:gd name="connsiteX3" fmla="*/ 553674 w 553872"/>
                <a:gd name="connsiteY3" fmla="*/ 713064 h 713064"/>
                <a:gd name="connsiteX4" fmla="*/ 553674 w 553872"/>
                <a:gd name="connsiteY4" fmla="*/ 713064 h 7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72" h="713064">
                  <a:moveTo>
                    <a:pt x="0" y="0"/>
                  </a:moveTo>
                  <a:cubicBezTo>
                    <a:pt x="188752" y="83190"/>
                    <a:pt x="377505" y="166381"/>
                    <a:pt x="469784" y="285225"/>
                  </a:cubicBezTo>
                  <a:cubicBezTo>
                    <a:pt x="562063" y="404069"/>
                    <a:pt x="553674" y="713064"/>
                    <a:pt x="553674" y="713064"/>
                  </a:cubicBezTo>
                  <a:lnTo>
                    <a:pt x="553674" y="713064"/>
                  </a:lnTo>
                  <a:lnTo>
                    <a:pt x="553674" y="713064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8F07970-4A92-4F3D-BBF2-7CFB3A1468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7476" y="3118549"/>
              <a:ext cx="74775" cy="125683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678CAB-9CB0-47DD-B7DA-E713B9B47D69}"/>
              </a:ext>
            </a:extLst>
          </p:cNvPr>
          <p:cNvCxnSpPr>
            <a:cxnSpLocks/>
          </p:cNvCxnSpPr>
          <p:nvPr/>
        </p:nvCxnSpPr>
        <p:spPr>
          <a:xfrm flipV="1">
            <a:off x="2895600" y="2168578"/>
            <a:ext cx="1040298" cy="64414"/>
          </a:xfrm>
          <a:prstGeom prst="straightConnector1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6650120-B23D-4450-AF78-930A4B092E79}"/>
              </a:ext>
            </a:extLst>
          </p:cNvPr>
          <p:cNvCxnSpPr>
            <a:cxnSpLocks/>
          </p:cNvCxnSpPr>
          <p:nvPr/>
        </p:nvCxnSpPr>
        <p:spPr>
          <a:xfrm flipV="1">
            <a:off x="2895600" y="1904531"/>
            <a:ext cx="2034209" cy="328460"/>
          </a:xfrm>
          <a:prstGeom prst="straightConnector1">
            <a:avLst/>
          </a:prstGeom>
          <a:ln w="28575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9DE8815-2049-43FA-AC25-7F1B59CB9970}"/>
              </a:ext>
            </a:extLst>
          </p:cNvPr>
          <p:cNvSpPr/>
          <p:nvPr/>
        </p:nvSpPr>
        <p:spPr>
          <a:xfrm>
            <a:off x="2796812" y="1269326"/>
            <a:ext cx="721640" cy="2646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0F06F9-28D0-42C9-A306-375081CA8F18}"/>
              </a:ext>
            </a:extLst>
          </p:cNvPr>
          <p:cNvSpPr/>
          <p:nvPr/>
        </p:nvSpPr>
        <p:spPr>
          <a:xfrm>
            <a:off x="2409186" y="902918"/>
            <a:ext cx="721640" cy="2646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715D66-0D1C-4B1C-ABC7-55B2FF6B5975}"/>
              </a:ext>
            </a:extLst>
          </p:cNvPr>
          <p:cNvSpPr/>
          <p:nvPr/>
        </p:nvSpPr>
        <p:spPr>
          <a:xfrm>
            <a:off x="1438253" y="1965065"/>
            <a:ext cx="721640" cy="2646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BCFC4F3-5D5A-4F84-B408-9C0ABB8C0BB9}"/>
              </a:ext>
            </a:extLst>
          </p:cNvPr>
          <p:cNvSpPr/>
          <p:nvPr/>
        </p:nvSpPr>
        <p:spPr>
          <a:xfrm>
            <a:off x="2021560" y="2945379"/>
            <a:ext cx="775252" cy="26468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6DF54B-A4D4-4390-A691-EF2802C621CB}"/>
              </a:ext>
            </a:extLst>
          </p:cNvPr>
          <p:cNvSpPr/>
          <p:nvPr/>
        </p:nvSpPr>
        <p:spPr>
          <a:xfrm>
            <a:off x="2259888" y="1965064"/>
            <a:ext cx="870937" cy="22376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51314ED-6972-4F8E-9C95-475BCF3A45D1}"/>
              </a:ext>
            </a:extLst>
          </p:cNvPr>
          <p:cNvSpPr/>
          <p:nvPr/>
        </p:nvSpPr>
        <p:spPr>
          <a:xfrm>
            <a:off x="3849968" y="1998883"/>
            <a:ext cx="721640" cy="264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FE2BF5-1D5A-4416-9AB0-F884190ADB95}"/>
              </a:ext>
            </a:extLst>
          </p:cNvPr>
          <p:cNvSpPr/>
          <p:nvPr/>
        </p:nvSpPr>
        <p:spPr>
          <a:xfrm>
            <a:off x="4964206" y="1771875"/>
            <a:ext cx="721640" cy="264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7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ED7411-B01F-4DC5-BE0A-CEAF2468842F}"/>
              </a:ext>
            </a:extLst>
          </p:cNvPr>
          <p:cNvGrpSpPr/>
          <p:nvPr/>
        </p:nvGrpSpPr>
        <p:grpSpPr>
          <a:xfrm>
            <a:off x="2741958" y="2200904"/>
            <a:ext cx="3759596" cy="2284957"/>
            <a:chOff x="5493132" y="1411607"/>
            <a:chExt cx="5012795" cy="304660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5AE3A1E-B0AC-4DB7-847A-D40F8029DC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4944" y="1411607"/>
              <a:ext cx="177349" cy="173468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F763050-5BFC-4EB6-ACDA-8D3429EB3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2696503"/>
              <a:ext cx="2252217" cy="46024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213802F-D1DF-48F5-812B-DDED14FC0894}"/>
                </a:ext>
              </a:extLst>
            </p:cNvPr>
            <p:cNvCxnSpPr>
              <a:cxnSpLocks/>
            </p:cNvCxnSpPr>
            <p:nvPr/>
          </p:nvCxnSpPr>
          <p:spPr>
            <a:xfrm>
              <a:off x="7642292" y="3156748"/>
              <a:ext cx="1633783" cy="10238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785BD3E-029A-4CF7-B828-AE9D8E242291}"/>
                </a:ext>
              </a:extLst>
            </p:cNvPr>
            <p:cNvCxnSpPr>
              <a:cxnSpLocks/>
            </p:cNvCxnSpPr>
            <p:nvPr/>
          </p:nvCxnSpPr>
          <p:spPr>
            <a:xfrm>
              <a:off x="7606775" y="3118125"/>
              <a:ext cx="1036927" cy="134009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CBF8F49-DCF4-4D00-B86D-2F8F6B6F9C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93132" y="2571656"/>
              <a:ext cx="2158696" cy="57462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C0D92C-74A5-430C-B738-FC4A92521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2278676"/>
              <a:ext cx="1563268" cy="86760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A19CD8-7623-4CA0-A5F0-4CD92E6532CD}"/>
                </a:ext>
              </a:extLst>
            </p:cNvPr>
            <p:cNvSpPr/>
            <p:nvPr/>
          </p:nvSpPr>
          <p:spPr>
            <a:xfrm rot="15284673">
              <a:off x="9277512" y="3049497"/>
              <a:ext cx="477057" cy="654476"/>
            </a:xfrm>
            <a:custGeom>
              <a:avLst/>
              <a:gdLst>
                <a:gd name="connsiteX0" fmla="*/ 0 w 553872"/>
                <a:gd name="connsiteY0" fmla="*/ 0 h 713064"/>
                <a:gd name="connsiteX1" fmla="*/ 469784 w 553872"/>
                <a:gd name="connsiteY1" fmla="*/ 285225 h 713064"/>
                <a:gd name="connsiteX2" fmla="*/ 553674 w 553872"/>
                <a:gd name="connsiteY2" fmla="*/ 713064 h 713064"/>
                <a:gd name="connsiteX3" fmla="*/ 553674 w 553872"/>
                <a:gd name="connsiteY3" fmla="*/ 713064 h 713064"/>
                <a:gd name="connsiteX4" fmla="*/ 553674 w 553872"/>
                <a:gd name="connsiteY4" fmla="*/ 713064 h 7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72" h="713064">
                  <a:moveTo>
                    <a:pt x="0" y="0"/>
                  </a:moveTo>
                  <a:cubicBezTo>
                    <a:pt x="188752" y="83190"/>
                    <a:pt x="377505" y="166381"/>
                    <a:pt x="469784" y="285225"/>
                  </a:cubicBezTo>
                  <a:cubicBezTo>
                    <a:pt x="562063" y="404069"/>
                    <a:pt x="553674" y="713064"/>
                    <a:pt x="553674" y="713064"/>
                  </a:cubicBezTo>
                  <a:lnTo>
                    <a:pt x="553674" y="713064"/>
                  </a:lnTo>
                  <a:lnTo>
                    <a:pt x="553674" y="713064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72844F-09D5-4496-AF27-0187002CF2C6}"/>
                </a:ext>
              </a:extLst>
            </p:cNvPr>
            <p:cNvSpPr/>
            <p:nvPr/>
          </p:nvSpPr>
          <p:spPr>
            <a:xfrm rot="13650586">
              <a:off x="9872459" y="2339971"/>
              <a:ext cx="553872" cy="713064"/>
            </a:xfrm>
            <a:custGeom>
              <a:avLst/>
              <a:gdLst>
                <a:gd name="connsiteX0" fmla="*/ 0 w 553872"/>
                <a:gd name="connsiteY0" fmla="*/ 0 h 713064"/>
                <a:gd name="connsiteX1" fmla="*/ 469784 w 553872"/>
                <a:gd name="connsiteY1" fmla="*/ 285225 h 713064"/>
                <a:gd name="connsiteX2" fmla="*/ 553674 w 553872"/>
                <a:gd name="connsiteY2" fmla="*/ 713064 h 713064"/>
                <a:gd name="connsiteX3" fmla="*/ 553674 w 553872"/>
                <a:gd name="connsiteY3" fmla="*/ 713064 h 713064"/>
                <a:gd name="connsiteX4" fmla="*/ 553674 w 553872"/>
                <a:gd name="connsiteY4" fmla="*/ 713064 h 7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72" h="713064">
                  <a:moveTo>
                    <a:pt x="0" y="0"/>
                  </a:moveTo>
                  <a:cubicBezTo>
                    <a:pt x="188752" y="83190"/>
                    <a:pt x="377505" y="166381"/>
                    <a:pt x="469784" y="285225"/>
                  </a:cubicBezTo>
                  <a:cubicBezTo>
                    <a:pt x="562063" y="404069"/>
                    <a:pt x="553674" y="713064"/>
                    <a:pt x="553674" y="713064"/>
                  </a:cubicBezTo>
                  <a:lnTo>
                    <a:pt x="553674" y="713064"/>
                  </a:lnTo>
                  <a:lnTo>
                    <a:pt x="553674" y="713064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AD177622-14D7-4ECE-AD37-474761A6C3F6}"/>
              </a:ext>
            </a:extLst>
          </p:cNvPr>
          <p:cNvSpPr/>
          <p:nvPr/>
        </p:nvSpPr>
        <p:spPr>
          <a:xfrm rot="21149080">
            <a:off x="4448741" y="3657038"/>
            <a:ext cx="981062" cy="3526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C39C97-FF18-4117-9E38-63AD24E087F2}"/>
              </a:ext>
            </a:extLst>
          </p:cNvPr>
          <p:cNvSpPr txBox="1"/>
          <p:nvPr/>
        </p:nvSpPr>
        <p:spPr>
          <a:xfrm>
            <a:off x="983032" y="3897004"/>
            <a:ext cx="281552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OWNED and SHARED attributes</a:t>
            </a:r>
          </a:p>
          <a:p>
            <a:r>
              <a:rPr lang="en-AU" dirty="0"/>
              <a:t>MOJO vs ROSE</a:t>
            </a:r>
          </a:p>
        </p:txBody>
      </p:sp>
    </p:spTree>
    <p:extLst>
      <p:ext uri="{BB962C8B-B14F-4D97-AF65-F5344CB8AC3E}">
        <p14:creationId xmlns:p14="http://schemas.microsoft.com/office/powerpoint/2010/main" val="16056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7D0E1-E559-4846-B383-666A7A636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50" y="0"/>
            <a:ext cx="7375275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E0B1F3-A958-4870-BCDB-FEBAEACC3B06}"/>
              </a:ext>
            </a:extLst>
          </p:cNvPr>
          <p:cNvSpPr txBox="1"/>
          <p:nvPr/>
        </p:nvSpPr>
        <p:spPr>
          <a:xfrm>
            <a:off x="6584309" y="499311"/>
            <a:ext cx="773885" cy="3000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MOJO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CC94D-8C54-4035-A242-8E27BD3E1D7B}"/>
              </a:ext>
            </a:extLst>
          </p:cNvPr>
          <p:cNvSpPr txBox="1"/>
          <p:nvPr/>
        </p:nvSpPr>
        <p:spPr>
          <a:xfrm>
            <a:off x="1543743" y="4231972"/>
            <a:ext cx="77388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ROSE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BFDC00-925C-4521-977E-616633BF81EC}"/>
              </a:ext>
            </a:extLst>
          </p:cNvPr>
          <p:cNvSpPr/>
          <p:nvPr/>
        </p:nvSpPr>
        <p:spPr>
          <a:xfrm rot="20613159">
            <a:off x="4561428" y="4361871"/>
            <a:ext cx="1555327" cy="41731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E4E9C2-5475-4DF5-BE4D-F9F210465145}"/>
              </a:ext>
            </a:extLst>
          </p:cNvPr>
          <p:cNvSpPr/>
          <p:nvPr/>
        </p:nvSpPr>
        <p:spPr>
          <a:xfrm>
            <a:off x="2203510" y="3598641"/>
            <a:ext cx="649668" cy="24449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D1DD24-4BBF-4812-A868-9E61F468A13C}"/>
              </a:ext>
            </a:extLst>
          </p:cNvPr>
          <p:cNvSpPr/>
          <p:nvPr/>
        </p:nvSpPr>
        <p:spPr>
          <a:xfrm>
            <a:off x="2853178" y="4265752"/>
            <a:ext cx="649668" cy="24449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C89AE6-06B4-42F1-B449-6468AC7A01CC}"/>
              </a:ext>
            </a:extLst>
          </p:cNvPr>
          <p:cNvSpPr/>
          <p:nvPr/>
        </p:nvSpPr>
        <p:spPr>
          <a:xfrm>
            <a:off x="1786067" y="2206183"/>
            <a:ext cx="649668" cy="24449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4934AB-AB43-47C4-BFD1-2970A1B2EE6B}"/>
              </a:ext>
            </a:extLst>
          </p:cNvPr>
          <p:cNvSpPr/>
          <p:nvPr/>
        </p:nvSpPr>
        <p:spPr>
          <a:xfrm>
            <a:off x="4174279" y="37055"/>
            <a:ext cx="649668" cy="24449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A96EB6-C12D-4B10-B312-098031ED0B6A}"/>
              </a:ext>
            </a:extLst>
          </p:cNvPr>
          <p:cNvSpPr/>
          <p:nvPr/>
        </p:nvSpPr>
        <p:spPr>
          <a:xfrm rot="1926484">
            <a:off x="5234270" y="498156"/>
            <a:ext cx="1499916" cy="50585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A1648B-D9D6-4875-8C2B-4D12DF4C8EF3}"/>
              </a:ext>
            </a:extLst>
          </p:cNvPr>
          <p:cNvSpPr/>
          <p:nvPr/>
        </p:nvSpPr>
        <p:spPr>
          <a:xfrm rot="2867779">
            <a:off x="6160453" y="1399901"/>
            <a:ext cx="1240597" cy="58938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DA07F9-B9AD-4C68-A9B3-3566AF782A62}"/>
              </a:ext>
            </a:extLst>
          </p:cNvPr>
          <p:cNvSpPr/>
          <p:nvPr/>
        </p:nvSpPr>
        <p:spPr>
          <a:xfrm>
            <a:off x="6429080" y="2720620"/>
            <a:ext cx="859615" cy="24449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748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ED7411-B01F-4DC5-BE0A-CEAF2468842F}"/>
              </a:ext>
            </a:extLst>
          </p:cNvPr>
          <p:cNvGrpSpPr/>
          <p:nvPr/>
        </p:nvGrpSpPr>
        <p:grpSpPr>
          <a:xfrm>
            <a:off x="2741959" y="2355962"/>
            <a:ext cx="3301033" cy="2129899"/>
            <a:chOff x="5493132" y="1618351"/>
            <a:chExt cx="4401377" cy="283986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5AE3A1E-B0AC-4DB7-847A-D40F8029DC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4944" y="1618351"/>
              <a:ext cx="177349" cy="152793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F763050-5BFC-4EB6-ACDA-8D3429EB3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2696503"/>
              <a:ext cx="2252217" cy="46024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213802F-D1DF-48F5-812B-DDED14FC0894}"/>
                </a:ext>
              </a:extLst>
            </p:cNvPr>
            <p:cNvCxnSpPr>
              <a:cxnSpLocks/>
            </p:cNvCxnSpPr>
            <p:nvPr/>
          </p:nvCxnSpPr>
          <p:spPr>
            <a:xfrm>
              <a:off x="7642292" y="3156748"/>
              <a:ext cx="1633783" cy="10238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785BD3E-029A-4CF7-B828-AE9D8E242291}"/>
                </a:ext>
              </a:extLst>
            </p:cNvPr>
            <p:cNvCxnSpPr>
              <a:cxnSpLocks/>
            </p:cNvCxnSpPr>
            <p:nvPr/>
          </p:nvCxnSpPr>
          <p:spPr>
            <a:xfrm>
              <a:off x="7606775" y="3118125"/>
              <a:ext cx="1036927" cy="134009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CBF8F49-DCF4-4D00-B86D-2F8F6B6F9C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93132" y="2571656"/>
              <a:ext cx="2158696" cy="57462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C0D92C-74A5-430C-B738-FC4A92521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2278676"/>
              <a:ext cx="1563268" cy="86760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9C39C97-FF18-4117-9E38-63AD24E087F2}"/>
              </a:ext>
            </a:extLst>
          </p:cNvPr>
          <p:cNvSpPr txBox="1"/>
          <p:nvPr/>
        </p:nvSpPr>
        <p:spPr>
          <a:xfrm>
            <a:off x="983032" y="3897004"/>
            <a:ext cx="281552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OWNED and SHARED attributes</a:t>
            </a:r>
          </a:p>
          <a:p>
            <a:r>
              <a:rPr lang="en-AU" dirty="0"/>
              <a:t>MOJO vs ROSE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E4D3079-B31F-4CF4-85B2-0A69578C1FE9}"/>
              </a:ext>
            </a:extLst>
          </p:cNvPr>
          <p:cNvSpPr/>
          <p:nvPr/>
        </p:nvSpPr>
        <p:spPr>
          <a:xfrm>
            <a:off x="6708652" y="3164575"/>
            <a:ext cx="874682" cy="22934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56AC67-8115-44A9-8EC4-9D52D3E1C66B}"/>
              </a:ext>
            </a:extLst>
          </p:cNvPr>
          <p:cNvSpPr/>
          <p:nvPr/>
        </p:nvSpPr>
        <p:spPr>
          <a:xfrm>
            <a:off x="6939792" y="2748566"/>
            <a:ext cx="1019009" cy="28419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0F955C-173A-4ABB-BC64-FBF34F7AD733}"/>
              </a:ext>
            </a:extLst>
          </p:cNvPr>
          <p:cNvSpPr/>
          <p:nvPr/>
        </p:nvSpPr>
        <p:spPr>
          <a:xfrm>
            <a:off x="6939793" y="4396777"/>
            <a:ext cx="1019010" cy="44367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1A28437-B513-490C-AAD6-7D3D44013314}"/>
              </a:ext>
            </a:extLst>
          </p:cNvPr>
          <p:cNvSpPr/>
          <p:nvPr/>
        </p:nvSpPr>
        <p:spPr>
          <a:xfrm>
            <a:off x="2047460" y="2901752"/>
            <a:ext cx="694497" cy="39361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00A6B5-550F-4DC6-B282-29E5D4B4D578}"/>
              </a:ext>
            </a:extLst>
          </p:cNvPr>
          <p:cNvGrpSpPr/>
          <p:nvPr/>
        </p:nvGrpSpPr>
        <p:grpSpPr>
          <a:xfrm>
            <a:off x="3865334" y="1971778"/>
            <a:ext cx="3198802" cy="2887531"/>
            <a:chOff x="5153779" y="2629037"/>
            <a:chExt cx="4265069" cy="385004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2357636-0217-419F-A837-E851EA889948}"/>
                </a:ext>
              </a:extLst>
            </p:cNvPr>
            <p:cNvSpPr/>
            <p:nvPr/>
          </p:nvSpPr>
          <p:spPr>
            <a:xfrm>
              <a:off x="7248047" y="3546084"/>
              <a:ext cx="1083155" cy="378919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6FF4FD9-E0CD-4B05-B16C-F37A28E812E1}"/>
                </a:ext>
              </a:extLst>
            </p:cNvPr>
            <p:cNvSpPr/>
            <p:nvPr/>
          </p:nvSpPr>
          <p:spPr>
            <a:xfrm>
              <a:off x="8470892" y="5189697"/>
              <a:ext cx="947956" cy="3856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6FFC25B-3426-423C-BB14-F7AED1C17CD9}"/>
                </a:ext>
              </a:extLst>
            </p:cNvPr>
            <p:cNvSpPr/>
            <p:nvPr/>
          </p:nvSpPr>
          <p:spPr>
            <a:xfrm>
              <a:off x="7972201" y="5954255"/>
              <a:ext cx="947956" cy="52482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9352A27-238F-49A7-810C-4D5BFB4E4537}"/>
                </a:ext>
              </a:extLst>
            </p:cNvPr>
            <p:cNvSpPr/>
            <p:nvPr/>
          </p:nvSpPr>
          <p:spPr>
            <a:xfrm>
              <a:off x="5153779" y="2629037"/>
              <a:ext cx="947956" cy="41782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74A74E-AA29-414B-B3C3-78FF56C6315D}"/>
                </a:ext>
              </a:extLst>
            </p:cNvPr>
            <p:cNvSpPr/>
            <p:nvPr/>
          </p:nvSpPr>
          <p:spPr>
            <a:xfrm>
              <a:off x="7438889" y="4614429"/>
              <a:ext cx="1166242" cy="66647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0327694-9C74-46F5-9738-DED3FAB1EC3D}"/>
                </a:ext>
              </a:extLst>
            </p:cNvPr>
            <p:cNvSpPr/>
            <p:nvPr/>
          </p:nvSpPr>
          <p:spPr>
            <a:xfrm>
              <a:off x="6600766" y="5666698"/>
              <a:ext cx="947956" cy="52482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A27A01F-3AE8-493D-BE0B-036E551CF7A8}"/>
                </a:ext>
              </a:extLst>
            </p:cNvPr>
            <p:cNvSpPr/>
            <p:nvPr/>
          </p:nvSpPr>
          <p:spPr>
            <a:xfrm>
              <a:off x="6084755" y="4993734"/>
              <a:ext cx="617060" cy="32758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FE49F65E-19C0-4E1D-8759-83F0CF5E1F0D}"/>
              </a:ext>
            </a:extLst>
          </p:cNvPr>
          <p:cNvSpPr/>
          <p:nvPr/>
        </p:nvSpPr>
        <p:spPr>
          <a:xfrm>
            <a:off x="7443399" y="3514128"/>
            <a:ext cx="803532" cy="2892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83DA29F-A7B7-4F10-AC06-030E5713A141}"/>
              </a:ext>
            </a:extLst>
          </p:cNvPr>
          <p:cNvSpPr/>
          <p:nvPr/>
        </p:nvSpPr>
        <p:spPr>
          <a:xfrm>
            <a:off x="4968880" y="3693556"/>
            <a:ext cx="414905" cy="27486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9988ED-1989-4BDD-86A9-AAEE32B9BEB7}"/>
              </a:ext>
            </a:extLst>
          </p:cNvPr>
          <p:cNvSpPr/>
          <p:nvPr/>
        </p:nvSpPr>
        <p:spPr>
          <a:xfrm>
            <a:off x="7472112" y="3279247"/>
            <a:ext cx="874682" cy="30003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A286F83-AD25-4FF4-9CCD-027D744692C1}"/>
              </a:ext>
            </a:extLst>
          </p:cNvPr>
          <p:cNvSpPr/>
          <p:nvPr/>
        </p:nvSpPr>
        <p:spPr>
          <a:xfrm>
            <a:off x="4883879" y="4291286"/>
            <a:ext cx="874682" cy="30158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</p:spTree>
    <p:extLst>
      <p:ext uri="{BB962C8B-B14F-4D97-AF65-F5344CB8AC3E}">
        <p14:creationId xmlns:p14="http://schemas.microsoft.com/office/powerpoint/2010/main" val="14201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C39C97-FF18-4117-9E38-63AD24E087F2}"/>
              </a:ext>
            </a:extLst>
          </p:cNvPr>
          <p:cNvSpPr txBox="1"/>
          <p:nvPr/>
        </p:nvSpPr>
        <p:spPr>
          <a:xfrm>
            <a:off x="983032" y="3897004"/>
            <a:ext cx="281552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OWNED and SHARED attributes</a:t>
            </a:r>
          </a:p>
          <a:p>
            <a:r>
              <a:rPr lang="en-AU" dirty="0"/>
              <a:t>MOON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68BB95-3C7C-402A-93E6-E5094C579BEF}"/>
              </a:ext>
            </a:extLst>
          </p:cNvPr>
          <p:cNvGrpSpPr/>
          <p:nvPr/>
        </p:nvGrpSpPr>
        <p:grpSpPr>
          <a:xfrm>
            <a:off x="6237387" y="2756452"/>
            <a:ext cx="1826560" cy="1774471"/>
            <a:chOff x="6672274" y="1470521"/>
            <a:chExt cx="2389054" cy="251927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41534F-3AB6-47E5-85A5-146E951519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8851" y="1975278"/>
              <a:ext cx="873443" cy="117100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7F240E7-E22B-4B67-9498-73234B4A23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2274" y="3148925"/>
              <a:ext cx="1002792" cy="84086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9B166F1-FD00-4BFB-A3D4-B0EBCF663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2032746"/>
              <a:ext cx="953141" cy="112400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74FAB93-D8D0-43B5-9682-83492068EB87}"/>
                </a:ext>
              </a:extLst>
            </p:cNvPr>
            <p:cNvCxnSpPr>
              <a:cxnSpLocks/>
            </p:cNvCxnSpPr>
            <p:nvPr/>
          </p:nvCxnSpPr>
          <p:spPr>
            <a:xfrm>
              <a:off x="7606775" y="3118125"/>
              <a:ext cx="535771" cy="87166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9C55758-7D02-4784-8FE5-3CA686FF85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7489" y="2965722"/>
              <a:ext cx="873444" cy="19626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203B816-2A90-4454-B8DC-EAECAE5FC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2292" y="2534313"/>
              <a:ext cx="70980" cy="6119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67288D-412F-479B-A1D3-015558B38896}"/>
                </a:ext>
              </a:extLst>
            </p:cNvPr>
            <p:cNvSpPr/>
            <p:nvPr/>
          </p:nvSpPr>
          <p:spPr>
            <a:xfrm rot="8150631">
              <a:off x="8507456" y="1470521"/>
              <a:ext cx="553872" cy="713064"/>
            </a:xfrm>
            <a:custGeom>
              <a:avLst/>
              <a:gdLst>
                <a:gd name="connsiteX0" fmla="*/ 0 w 553872"/>
                <a:gd name="connsiteY0" fmla="*/ 0 h 713064"/>
                <a:gd name="connsiteX1" fmla="*/ 469784 w 553872"/>
                <a:gd name="connsiteY1" fmla="*/ 285225 h 713064"/>
                <a:gd name="connsiteX2" fmla="*/ 553674 w 553872"/>
                <a:gd name="connsiteY2" fmla="*/ 713064 h 713064"/>
                <a:gd name="connsiteX3" fmla="*/ 553674 w 553872"/>
                <a:gd name="connsiteY3" fmla="*/ 713064 h 713064"/>
                <a:gd name="connsiteX4" fmla="*/ 553674 w 553872"/>
                <a:gd name="connsiteY4" fmla="*/ 713064 h 7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72" h="713064">
                  <a:moveTo>
                    <a:pt x="0" y="0"/>
                  </a:moveTo>
                  <a:cubicBezTo>
                    <a:pt x="188752" y="83190"/>
                    <a:pt x="377505" y="166381"/>
                    <a:pt x="469784" y="285225"/>
                  </a:cubicBezTo>
                  <a:cubicBezTo>
                    <a:pt x="562063" y="404069"/>
                    <a:pt x="553674" y="713064"/>
                    <a:pt x="553674" y="713064"/>
                  </a:cubicBezTo>
                  <a:lnTo>
                    <a:pt x="553674" y="713064"/>
                  </a:lnTo>
                  <a:lnTo>
                    <a:pt x="553674" y="713064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AD0ACC-46FF-4F96-A8C9-9BD4B4B8E59E}"/>
                </a:ext>
              </a:extLst>
            </p:cNvPr>
            <p:cNvSpPr/>
            <p:nvPr/>
          </p:nvSpPr>
          <p:spPr>
            <a:xfrm rot="7980511">
              <a:off x="7461935" y="1904739"/>
              <a:ext cx="553872" cy="713064"/>
            </a:xfrm>
            <a:custGeom>
              <a:avLst/>
              <a:gdLst>
                <a:gd name="connsiteX0" fmla="*/ 0 w 553872"/>
                <a:gd name="connsiteY0" fmla="*/ 0 h 713064"/>
                <a:gd name="connsiteX1" fmla="*/ 469784 w 553872"/>
                <a:gd name="connsiteY1" fmla="*/ 285225 h 713064"/>
                <a:gd name="connsiteX2" fmla="*/ 553674 w 553872"/>
                <a:gd name="connsiteY2" fmla="*/ 713064 h 713064"/>
                <a:gd name="connsiteX3" fmla="*/ 553674 w 553872"/>
                <a:gd name="connsiteY3" fmla="*/ 713064 h 713064"/>
                <a:gd name="connsiteX4" fmla="*/ 553674 w 553872"/>
                <a:gd name="connsiteY4" fmla="*/ 713064 h 71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872" h="713064">
                  <a:moveTo>
                    <a:pt x="0" y="0"/>
                  </a:moveTo>
                  <a:cubicBezTo>
                    <a:pt x="188752" y="83190"/>
                    <a:pt x="377505" y="166381"/>
                    <a:pt x="469784" y="285225"/>
                  </a:cubicBezTo>
                  <a:cubicBezTo>
                    <a:pt x="562063" y="404069"/>
                    <a:pt x="553674" y="713064"/>
                    <a:pt x="553674" y="713064"/>
                  </a:cubicBezTo>
                  <a:lnTo>
                    <a:pt x="553674" y="713064"/>
                  </a:lnTo>
                  <a:lnTo>
                    <a:pt x="553674" y="713064"/>
                  </a:ln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</p:spTree>
    <p:extLst>
      <p:ext uri="{BB962C8B-B14F-4D97-AF65-F5344CB8AC3E}">
        <p14:creationId xmlns:p14="http://schemas.microsoft.com/office/powerpoint/2010/main" val="34222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72BAC-491A-46DE-B3C1-94F9140F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95" y="344557"/>
            <a:ext cx="6806073" cy="4249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E339E-3D85-492D-80F4-B4A2C9F63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95" y="344557"/>
            <a:ext cx="1385888" cy="33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8251F9-91FD-4345-AE35-1BC92B910C7D}"/>
              </a:ext>
            </a:extLst>
          </p:cNvPr>
          <p:cNvSpPr txBox="1"/>
          <p:nvPr/>
        </p:nvSpPr>
        <p:spPr>
          <a:xfrm>
            <a:off x="917995" y="3880283"/>
            <a:ext cx="2114026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You may not get this exact map, but you will get something quite similar…</a:t>
            </a:r>
          </a:p>
        </p:txBody>
      </p:sp>
    </p:spTree>
    <p:extLst>
      <p:ext uri="{BB962C8B-B14F-4D97-AF65-F5344CB8AC3E}">
        <p14:creationId xmlns:p14="http://schemas.microsoft.com/office/powerpoint/2010/main" val="18826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9A6D9-1FEA-4899-8F85-E595E5F9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7" y="0"/>
            <a:ext cx="7457881" cy="5143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560A52-FBF1-4086-999C-49B6D7F07083}"/>
              </a:ext>
            </a:extLst>
          </p:cNvPr>
          <p:cNvSpPr txBox="1"/>
          <p:nvPr/>
        </p:nvSpPr>
        <p:spPr>
          <a:xfrm>
            <a:off x="801757" y="0"/>
            <a:ext cx="1252474" cy="7155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350" b="1" u="sng" dirty="0"/>
              <a:t>Data Check</a:t>
            </a:r>
          </a:p>
          <a:p>
            <a:pPr algn="ctr"/>
            <a:r>
              <a:rPr lang="en-AU" sz="1350" b="1" dirty="0"/>
              <a:t>MOON vs average brand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CCF2F6-A38D-4CD2-A423-347327C16539}"/>
              </a:ext>
            </a:extLst>
          </p:cNvPr>
          <p:cNvSpPr/>
          <p:nvPr/>
        </p:nvSpPr>
        <p:spPr>
          <a:xfrm rot="1896530">
            <a:off x="5259591" y="328378"/>
            <a:ext cx="1117359" cy="409049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AFEEC7-B91B-4307-A7E0-EA59F034D675}"/>
              </a:ext>
            </a:extLst>
          </p:cNvPr>
          <p:cNvSpPr/>
          <p:nvPr/>
        </p:nvSpPr>
        <p:spPr>
          <a:xfrm rot="20538991">
            <a:off x="4594699" y="4314568"/>
            <a:ext cx="1578250" cy="475027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318C46-90CA-4CE1-B887-A0C077D27A99}"/>
              </a:ext>
            </a:extLst>
          </p:cNvPr>
          <p:cNvSpPr/>
          <p:nvPr/>
        </p:nvSpPr>
        <p:spPr>
          <a:xfrm rot="1914252">
            <a:off x="2027154" y="3765863"/>
            <a:ext cx="2524584" cy="860233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FCFAA42-DE54-44F8-85C3-BBEFE22C4DF2}"/>
              </a:ext>
            </a:extLst>
          </p:cNvPr>
          <p:cNvSpPr/>
          <p:nvPr/>
        </p:nvSpPr>
        <p:spPr>
          <a:xfrm>
            <a:off x="6255163" y="1305339"/>
            <a:ext cx="940768" cy="225287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0AB2E2-29A2-47FC-B8A9-24D76D87B1B4}"/>
              </a:ext>
            </a:extLst>
          </p:cNvPr>
          <p:cNvSpPr/>
          <p:nvPr/>
        </p:nvSpPr>
        <p:spPr>
          <a:xfrm rot="17462167">
            <a:off x="1420291" y="1184455"/>
            <a:ext cx="1887706" cy="957056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C757361-44A0-4CCF-8AC7-F06A539B1410}"/>
              </a:ext>
            </a:extLst>
          </p:cNvPr>
          <p:cNvSpPr/>
          <p:nvPr/>
        </p:nvSpPr>
        <p:spPr>
          <a:xfrm rot="1896530">
            <a:off x="6310277" y="2633459"/>
            <a:ext cx="1117359" cy="841570"/>
          </a:xfrm>
          <a:prstGeom prst="ellipse">
            <a:avLst/>
          </a:prstGeom>
          <a:noFill/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6D761D-8E7E-41F9-B739-63B964CC35FA}"/>
              </a:ext>
            </a:extLst>
          </p:cNvPr>
          <p:cNvSpPr txBox="1"/>
          <p:nvPr/>
        </p:nvSpPr>
        <p:spPr>
          <a:xfrm>
            <a:off x="828405" y="4392558"/>
            <a:ext cx="1647970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350" b="1" dirty="0"/>
              <a:t>NOTE: A strong brand, but the most logical one to attack</a:t>
            </a:r>
          </a:p>
        </p:txBody>
      </p:sp>
    </p:spTree>
    <p:extLst>
      <p:ext uri="{BB962C8B-B14F-4D97-AF65-F5344CB8AC3E}">
        <p14:creationId xmlns:p14="http://schemas.microsoft.com/office/powerpoint/2010/main" val="31711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31D1-5BBD-40CC-888F-7E29CA9DB8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6559826" cy="993775"/>
          </a:xfrm>
        </p:spPr>
        <p:txBody>
          <a:bodyPr/>
          <a:lstStyle/>
          <a:p>
            <a:r>
              <a:rPr lang="en-AU" sz="3200" dirty="0"/>
              <a:t>Look for More Insights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C5ADDD3-0FF1-459D-B43A-8BAEDEB771A3}"/>
              </a:ext>
            </a:extLst>
          </p:cNvPr>
          <p:cNvGraphicFramePr/>
          <p:nvPr/>
        </p:nvGraphicFramePr>
        <p:xfrm>
          <a:off x="1696878" y="948268"/>
          <a:ext cx="4216241" cy="353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F99A8452-7B7A-437E-927B-A7E730A93019}"/>
              </a:ext>
            </a:extLst>
          </p:cNvPr>
          <p:cNvSpPr/>
          <p:nvPr/>
        </p:nvSpPr>
        <p:spPr>
          <a:xfrm rot="16200000">
            <a:off x="4438420" y="4040475"/>
            <a:ext cx="1152984" cy="4429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27761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A0A4AE-F77B-48FC-A7C1-85E4FFB9729E}"/>
              </a:ext>
            </a:extLst>
          </p:cNvPr>
          <p:cNvSpPr txBox="1"/>
          <p:nvPr/>
        </p:nvSpPr>
        <p:spPr>
          <a:xfrm>
            <a:off x="830656" y="2756134"/>
            <a:ext cx="2451828" cy="2377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This is a more challenging , and more subjective part, of the analysis</a:t>
            </a:r>
          </a:p>
          <a:p>
            <a:pPr algn="ctr"/>
            <a:endParaRPr lang="en-AU" sz="1350" dirty="0"/>
          </a:p>
          <a:p>
            <a:pPr marL="257175" indent="-257175">
              <a:buFont typeface="+mj-lt"/>
              <a:buAutoNum type="arabicPeriod"/>
            </a:pPr>
            <a:r>
              <a:rPr lang="en-AU" sz="1350" dirty="0"/>
              <a:t>Identifying dimensions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1350" dirty="0"/>
              <a:t>Labelling them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1350" dirty="0"/>
              <a:t>Using them in decisions</a:t>
            </a:r>
          </a:p>
          <a:p>
            <a:pPr marL="257175" indent="-257175">
              <a:buFont typeface="+mj-lt"/>
              <a:buAutoNum type="arabicPeriod"/>
            </a:pPr>
            <a:endParaRPr lang="en-AU" sz="1350" dirty="0"/>
          </a:p>
          <a:p>
            <a:pPr algn="ctr"/>
            <a:r>
              <a:rPr lang="en-AU" sz="1350" dirty="0"/>
              <a:t>Takes time, knowledge of the market, and some map variations may help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F7795-E7A5-4511-B9C8-35AEA2B50474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dimensions</a:t>
            </a:r>
          </a:p>
        </p:txBody>
      </p:sp>
    </p:spTree>
    <p:extLst>
      <p:ext uri="{BB962C8B-B14F-4D97-AF65-F5344CB8AC3E}">
        <p14:creationId xmlns:p14="http://schemas.microsoft.com/office/powerpoint/2010/main" val="37413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AC6D91-2123-4B29-984F-7DB6C5FC9DE7}"/>
              </a:ext>
            </a:extLst>
          </p:cNvPr>
          <p:cNvCxnSpPr>
            <a:cxnSpLocks/>
          </p:cNvCxnSpPr>
          <p:nvPr/>
        </p:nvCxnSpPr>
        <p:spPr>
          <a:xfrm flipH="1" flipV="1">
            <a:off x="2515957" y="1825128"/>
            <a:ext cx="4434810" cy="1080051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5E1F6C-6B4E-42AC-92BE-A5A32A3ABA15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dimensions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16952-B64C-44A5-8465-D719E5D87FA0}"/>
              </a:ext>
            </a:extLst>
          </p:cNvPr>
          <p:cNvSpPr txBox="1"/>
          <p:nvPr/>
        </p:nvSpPr>
        <p:spPr>
          <a:xfrm>
            <a:off x="2588844" y="2355917"/>
            <a:ext cx="1122654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14178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AC6D91-2123-4B29-984F-7DB6C5FC9DE7}"/>
              </a:ext>
            </a:extLst>
          </p:cNvPr>
          <p:cNvCxnSpPr>
            <a:cxnSpLocks/>
          </p:cNvCxnSpPr>
          <p:nvPr/>
        </p:nvCxnSpPr>
        <p:spPr>
          <a:xfrm flipH="1" flipV="1">
            <a:off x="2515957" y="1825128"/>
            <a:ext cx="4434810" cy="1080051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9DFAE3-6AE0-4537-A59F-CA32C8553915}"/>
              </a:ext>
            </a:extLst>
          </p:cNvPr>
          <p:cNvSpPr txBox="1"/>
          <p:nvPr/>
        </p:nvSpPr>
        <p:spPr>
          <a:xfrm>
            <a:off x="2588844" y="2355917"/>
            <a:ext cx="1122654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CAPABILITY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E1F6C-6B4E-42AC-92BE-A5A32A3ABA15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dimensions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7BF8AD-76F7-48C4-9B82-F513381168A3}"/>
              </a:ext>
            </a:extLst>
          </p:cNvPr>
          <p:cNvCxnSpPr>
            <a:cxnSpLocks/>
          </p:cNvCxnSpPr>
          <p:nvPr/>
        </p:nvCxnSpPr>
        <p:spPr>
          <a:xfrm flipH="1" flipV="1">
            <a:off x="2994991" y="1477618"/>
            <a:ext cx="3379305" cy="282933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3830E1-AD1E-469C-9F7A-2C87AE710FBB}"/>
              </a:ext>
            </a:extLst>
          </p:cNvPr>
          <p:cNvSpPr txBox="1"/>
          <p:nvPr/>
        </p:nvSpPr>
        <p:spPr>
          <a:xfrm>
            <a:off x="4572000" y="3090320"/>
            <a:ext cx="1203754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INTEGRITY/TRUST</a:t>
            </a:r>
          </a:p>
        </p:txBody>
      </p:sp>
    </p:spTree>
    <p:extLst>
      <p:ext uri="{BB962C8B-B14F-4D97-AF65-F5344CB8AC3E}">
        <p14:creationId xmlns:p14="http://schemas.microsoft.com/office/powerpoint/2010/main" val="950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AC6D91-2123-4B29-984F-7DB6C5FC9DE7}"/>
              </a:ext>
            </a:extLst>
          </p:cNvPr>
          <p:cNvCxnSpPr>
            <a:cxnSpLocks/>
          </p:cNvCxnSpPr>
          <p:nvPr/>
        </p:nvCxnSpPr>
        <p:spPr>
          <a:xfrm flipH="1" flipV="1">
            <a:off x="2515957" y="1825128"/>
            <a:ext cx="4434810" cy="1080051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9DFAE3-6AE0-4537-A59F-CA32C8553915}"/>
              </a:ext>
            </a:extLst>
          </p:cNvPr>
          <p:cNvSpPr txBox="1"/>
          <p:nvPr/>
        </p:nvSpPr>
        <p:spPr>
          <a:xfrm>
            <a:off x="2588844" y="2355917"/>
            <a:ext cx="1122654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CAPABILITY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E1F6C-6B4E-42AC-92BE-A5A32A3ABA15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Identify dimensions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7BF8AD-76F7-48C4-9B82-F513381168A3}"/>
              </a:ext>
            </a:extLst>
          </p:cNvPr>
          <p:cNvCxnSpPr>
            <a:cxnSpLocks/>
          </p:cNvCxnSpPr>
          <p:nvPr/>
        </p:nvCxnSpPr>
        <p:spPr>
          <a:xfrm flipH="1" flipV="1">
            <a:off x="2994991" y="1477618"/>
            <a:ext cx="3379305" cy="282933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3830E1-AD1E-469C-9F7A-2C87AE710FBB}"/>
              </a:ext>
            </a:extLst>
          </p:cNvPr>
          <p:cNvSpPr txBox="1"/>
          <p:nvPr/>
        </p:nvSpPr>
        <p:spPr>
          <a:xfrm>
            <a:off x="4572000" y="3090320"/>
            <a:ext cx="1203754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INTEGRITY/TRUST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ABC903-6E51-449E-BD10-3BBD4DEBE882}"/>
              </a:ext>
            </a:extLst>
          </p:cNvPr>
          <p:cNvCxnSpPr>
            <a:cxnSpLocks/>
          </p:cNvCxnSpPr>
          <p:nvPr/>
        </p:nvCxnSpPr>
        <p:spPr>
          <a:xfrm flipH="1">
            <a:off x="6012332" y="2609833"/>
            <a:ext cx="1895060" cy="943874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7573F6-98D9-4D19-BABE-B5173692D8B6}"/>
              </a:ext>
            </a:extLst>
          </p:cNvPr>
          <p:cNvSpPr txBox="1"/>
          <p:nvPr/>
        </p:nvSpPr>
        <p:spPr>
          <a:xfrm>
            <a:off x="6292003" y="3414559"/>
            <a:ext cx="1122654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35327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BF7795-E7A5-4511-B9C8-35AEA2B50474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Other Insights?</a:t>
            </a:r>
          </a:p>
        </p:txBody>
      </p:sp>
    </p:spTree>
    <p:extLst>
      <p:ext uri="{BB962C8B-B14F-4D97-AF65-F5344CB8AC3E}">
        <p14:creationId xmlns:p14="http://schemas.microsoft.com/office/powerpoint/2010/main" val="27449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BF7795-E7A5-4511-B9C8-35AEA2B50474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Other Insights?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0487CC-DAD0-44A9-856F-4C677D424C2A}"/>
              </a:ext>
            </a:extLst>
          </p:cNvPr>
          <p:cNvGrpSpPr/>
          <p:nvPr/>
        </p:nvGrpSpPr>
        <p:grpSpPr>
          <a:xfrm>
            <a:off x="1621359" y="2875671"/>
            <a:ext cx="1457325" cy="1109646"/>
            <a:chOff x="1748807" y="3710540"/>
            <a:chExt cx="1943100" cy="14795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F4A422-711F-4CA6-91FA-DAAE430B3CBA}"/>
                </a:ext>
              </a:extLst>
            </p:cNvPr>
            <p:cNvSpPr/>
            <p:nvPr/>
          </p:nvSpPr>
          <p:spPr>
            <a:xfrm>
              <a:off x="2083151" y="3710540"/>
              <a:ext cx="1274411" cy="5277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70C3B2-B14D-45A5-B980-22EE41EAA54F}"/>
                </a:ext>
              </a:extLst>
            </p:cNvPr>
            <p:cNvSpPr txBox="1"/>
            <p:nvPr/>
          </p:nvSpPr>
          <p:spPr>
            <a:xfrm>
              <a:off x="1748807" y="4328293"/>
              <a:ext cx="1943100" cy="861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Consumers perceive price = value, </a:t>
              </a:r>
            </a:p>
            <a:p>
              <a:pPr algn="ctr"/>
              <a:r>
                <a:rPr lang="en-AU" sz="1200" dirty="0"/>
                <a:t>not features =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BF7795-E7A5-4511-B9C8-35AEA2B50474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Other Insights?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0487CC-DAD0-44A9-856F-4C677D424C2A}"/>
              </a:ext>
            </a:extLst>
          </p:cNvPr>
          <p:cNvGrpSpPr/>
          <p:nvPr/>
        </p:nvGrpSpPr>
        <p:grpSpPr>
          <a:xfrm>
            <a:off x="1621359" y="2875671"/>
            <a:ext cx="1457325" cy="1109646"/>
            <a:chOff x="1748807" y="3710540"/>
            <a:chExt cx="1943100" cy="14795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F4A422-711F-4CA6-91FA-DAAE430B3CBA}"/>
                </a:ext>
              </a:extLst>
            </p:cNvPr>
            <p:cNvSpPr/>
            <p:nvPr/>
          </p:nvSpPr>
          <p:spPr>
            <a:xfrm>
              <a:off x="2083151" y="3710540"/>
              <a:ext cx="1274411" cy="5277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70C3B2-B14D-45A5-B980-22EE41EAA54F}"/>
                </a:ext>
              </a:extLst>
            </p:cNvPr>
            <p:cNvSpPr txBox="1"/>
            <p:nvPr/>
          </p:nvSpPr>
          <p:spPr>
            <a:xfrm>
              <a:off x="1748807" y="4328293"/>
              <a:ext cx="1943100" cy="861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Consumers perceive price = value, </a:t>
              </a:r>
            </a:p>
            <a:p>
              <a:pPr algn="ctr"/>
              <a:r>
                <a:rPr lang="en-AU" sz="1200" dirty="0"/>
                <a:t>not features = value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CE806-8BAE-4E10-8646-D9B26C57F478}"/>
              </a:ext>
            </a:extLst>
          </p:cNvPr>
          <p:cNvGrpSpPr/>
          <p:nvPr/>
        </p:nvGrpSpPr>
        <p:grpSpPr>
          <a:xfrm>
            <a:off x="1060135" y="930588"/>
            <a:ext cx="1960265" cy="1945083"/>
            <a:chOff x="866775" y="958667"/>
            <a:chExt cx="2613686" cy="266184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7F3FDFB-6747-4D37-81D6-E261AB972CC8}"/>
                </a:ext>
              </a:extLst>
            </p:cNvPr>
            <p:cNvCxnSpPr>
              <a:cxnSpLocks/>
            </p:cNvCxnSpPr>
            <p:nvPr/>
          </p:nvCxnSpPr>
          <p:spPr>
            <a:xfrm>
              <a:off x="1962150" y="2762250"/>
              <a:ext cx="400050" cy="85826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3B9DB76-A6F6-48C7-AC77-52C957E56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0357" y="2762250"/>
              <a:ext cx="89518" cy="77152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BD4348-54B2-4604-AC39-DA29FBCCD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1325" y="1703896"/>
              <a:ext cx="499136" cy="66397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31D7BD-1FB3-4D74-B921-C88B252D849D}"/>
                </a:ext>
              </a:extLst>
            </p:cNvPr>
            <p:cNvSpPr txBox="1"/>
            <p:nvPr/>
          </p:nvSpPr>
          <p:spPr>
            <a:xfrm>
              <a:off x="866775" y="958667"/>
              <a:ext cx="1943100" cy="11079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And consumers understand that price = low quality, but not a barrier?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8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84919"/>
            <a:ext cx="7795791" cy="48652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BF7795-E7A5-4511-B9C8-35AEA2B50474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Other Insights?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7A91FF-9359-4B7D-8C80-BA1E452B3669}"/>
              </a:ext>
            </a:extLst>
          </p:cNvPr>
          <p:cNvGrpSpPr/>
          <p:nvPr/>
        </p:nvGrpSpPr>
        <p:grpSpPr>
          <a:xfrm>
            <a:off x="3515226" y="1257666"/>
            <a:ext cx="1663994" cy="1077864"/>
            <a:chOff x="4367862" y="1458446"/>
            <a:chExt cx="2218659" cy="143715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131E62-B099-49ED-8A3B-CC9949D0864E}"/>
                </a:ext>
              </a:extLst>
            </p:cNvPr>
            <p:cNvSpPr/>
            <p:nvPr/>
          </p:nvSpPr>
          <p:spPr>
            <a:xfrm>
              <a:off x="4688239" y="2419413"/>
              <a:ext cx="1283935" cy="47618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953632-8240-41B7-AF43-4B3A950E48AE}"/>
                </a:ext>
              </a:extLst>
            </p:cNvPr>
            <p:cNvSpPr txBox="1"/>
            <p:nvPr/>
          </p:nvSpPr>
          <p:spPr>
            <a:xfrm>
              <a:off x="4367862" y="1458446"/>
              <a:ext cx="2218659" cy="8002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/>
                <a:t>Brands are shared, or not strongly associated, with other attributes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BEF7A5-FF0F-4934-8BC7-844B8DB17569}"/>
              </a:ext>
            </a:extLst>
          </p:cNvPr>
          <p:cNvGrpSpPr/>
          <p:nvPr/>
        </p:nvGrpSpPr>
        <p:grpSpPr>
          <a:xfrm>
            <a:off x="1261747" y="1475146"/>
            <a:ext cx="6364879" cy="3178375"/>
            <a:chOff x="1443396" y="1966793"/>
            <a:chExt cx="8486505" cy="423783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8ACD63-283C-4F0B-BA2B-77FD92417A86}"/>
                </a:ext>
              </a:extLst>
            </p:cNvPr>
            <p:cNvGrpSpPr/>
            <p:nvPr/>
          </p:nvGrpSpPr>
          <p:grpSpPr>
            <a:xfrm>
              <a:off x="6095680" y="1966793"/>
              <a:ext cx="3834221" cy="4237833"/>
              <a:chOff x="6095680" y="1966793"/>
              <a:chExt cx="3834221" cy="423783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D668F98-C0E5-4963-AB61-311DA179BB34}"/>
                  </a:ext>
                </a:extLst>
              </p:cNvPr>
              <p:cNvGrpSpPr/>
              <p:nvPr/>
            </p:nvGrpSpPr>
            <p:grpSpPr>
              <a:xfrm>
                <a:off x="6297965" y="1966793"/>
                <a:ext cx="3631936" cy="4237833"/>
                <a:chOff x="6297965" y="1966793"/>
                <a:chExt cx="3631936" cy="4237833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084228E9-2CEE-4194-AC4A-1BAA099C9C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0201" y="5676899"/>
                  <a:ext cx="259127" cy="527727"/>
                </a:xfrm>
                <a:prstGeom prst="straightConnector1">
                  <a:avLst/>
                </a:prstGeom>
                <a:ln w="28575">
                  <a:solidFill>
                    <a:srgbClr val="00CC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DFC554D-4253-4625-B623-5ABB1F738B0E}"/>
                    </a:ext>
                  </a:extLst>
                </p:cNvPr>
                <p:cNvSpPr/>
                <p:nvPr/>
              </p:nvSpPr>
              <p:spPr>
                <a:xfrm>
                  <a:off x="6297965" y="5817625"/>
                  <a:ext cx="1283935" cy="369332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D02C660-08D9-4221-B7DE-1A4E9D6218AC}"/>
                    </a:ext>
                  </a:extLst>
                </p:cNvPr>
                <p:cNvSpPr/>
                <p:nvPr/>
              </p:nvSpPr>
              <p:spPr>
                <a:xfrm>
                  <a:off x="8366145" y="1966793"/>
                  <a:ext cx="1563756" cy="67466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/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38D3081-3ACE-4600-9171-A8E2891F08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5680" y="2637788"/>
                <a:ext cx="512341" cy="212323"/>
              </a:xfrm>
              <a:prstGeom prst="straightConnector1">
                <a:avLst/>
              </a:prstGeom>
              <a:ln w="28575">
                <a:solidFill>
                  <a:srgbClr val="00CC00"/>
                </a:solidFill>
                <a:headEnd type="triangle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F587B2-0CDA-42B6-ADEA-9DA40A768EC1}"/>
                </a:ext>
              </a:extLst>
            </p:cNvPr>
            <p:cNvSpPr txBox="1"/>
            <p:nvPr/>
          </p:nvSpPr>
          <p:spPr>
            <a:xfrm>
              <a:off x="1443396" y="5241975"/>
              <a:ext cx="2243856" cy="615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Connected and disconnected attributes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5394142-8A7C-4D76-B280-5CD1331F31E9}"/>
              </a:ext>
            </a:extLst>
          </p:cNvPr>
          <p:cNvSpPr txBox="1"/>
          <p:nvPr/>
        </p:nvSpPr>
        <p:spPr>
          <a:xfrm>
            <a:off x="1261747" y="4455623"/>
            <a:ext cx="168289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/>
              <a:t>Incongruent attributes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5C3785-A007-4DC8-8D8D-63DFEA114D03}"/>
              </a:ext>
            </a:extLst>
          </p:cNvPr>
          <p:cNvCxnSpPr>
            <a:cxnSpLocks/>
          </p:cNvCxnSpPr>
          <p:nvPr/>
        </p:nvCxnSpPr>
        <p:spPr>
          <a:xfrm flipV="1">
            <a:off x="2752511" y="2717521"/>
            <a:ext cx="5417454" cy="39051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31D1-5BBD-40CC-888F-7E29CA9DB8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9375"/>
            <a:ext cx="6559826" cy="993775"/>
          </a:xfrm>
        </p:spPr>
        <p:txBody>
          <a:bodyPr/>
          <a:lstStyle/>
          <a:p>
            <a:r>
              <a:rPr lang="en-AU" sz="3200" dirty="0"/>
              <a:t>Map Variations?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74466-6295-4971-8692-3E5E6A5F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8" y="787544"/>
            <a:ext cx="3220450" cy="201054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17C48E-23F9-4CEE-92AC-A444930FE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078" y="787543"/>
            <a:ext cx="3220449" cy="201054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110163-DE32-4181-BC67-EC4B74D5E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271" y="2996726"/>
            <a:ext cx="3221614" cy="201054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204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BF7795-E7A5-4511-B9C8-35AEA2B50474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Other Insights?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70C5E1-9853-4CF1-9558-6FBA75D61AB5}"/>
              </a:ext>
            </a:extLst>
          </p:cNvPr>
          <p:cNvGrpSpPr/>
          <p:nvPr/>
        </p:nvGrpSpPr>
        <p:grpSpPr>
          <a:xfrm>
            <a:off x="6132993" y="1280437"/>
            <a:ext cx="2637090" cy="2335871"/>
            <a:chOff x="8391526" y="1510906"/>
            <a:chExt cx="2400300" cy="311449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A328831-4732-4916-AE59-EB8F2BBD091C}"/>
                </a:ext>
              </a:extLst>
            </p:cNvPr>
            <p:cNvGrpSpPr/>
            <p:nvPr/>
          </p:nvGrpSpPr>
          <p:grpSpPr>
            <a:xfrm>
              <a:off x="8391526" y="2615626"/>
              <a:ext cx="2400300" cy="2009775"/>
              <a:chOff x="8391526" y="2615626"/>
              <a:chExt cx="2400300" cy="200977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000EC4C-C277-4959-A69A-68458375EA3C}"/>
                  </a:ext>
                </a:extLst>
              </p:cNvPr>
              <p:cNvSpPr/>
              <p:nvPr/>
            </p:nvSpPr>
            <p:spPr>
              <a:xfrm>
                <a:off x="8391526" y="2615626"/>
                <a:ext cx="2400300" cy="200977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10297D9B-71AD-422A-80AB-F3185215040D}"/>
                  </a:ext>
                </a:extLst>
              </p:cNvPr>
              <p:cNvSpPr/>
              <p:nvPr/>
            </p:nvSpPr>
            <p:spPr>
              <a:xfrm>
                <a:off x="8535585" y="3289595"/>
                <a:ext cx="542925" cy="2571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7BE04A-DF33-4173-BEC5-27F4D56E2D55}"/>
                </a:ext>
              </a:extLst>
            </p:cNvPr>
            <p:cNvSpPr txBox="1"/>
            <p:nvPr/>
          </p:nvSpPr>
          <p:spPr>
            <a:xfrm>
              <a:off x="8498802" y="1510906"/>
              <a:ext cx="1469361" cy="11079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dirty="0"/>
                <a:t>Business markets = ideal for work</a:t>
              </a:r>
            </a:p>
            <a:p>
              <a:pPr algn="ctr"/>
              <a:r>
                <a:rPr lang="en-AU" sz="1200" dirty="0"/>
                <a:t>High quality features are important!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2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7DDE70-5904-40AA-AF49-4AB5F352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9" y="278293"/>
            <a:ext cx="7795791" cy="48652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AC6D91-2123-4B29-984F-7DB6C5FC9DE7}"/>
              </a:ext>
            </a:extLst>
          </p:cNvPr>
          <p:cNvCxnSpPr>
            <a:cxnSpLocks/>
          </p:cNvCxnSpPr>
          <p:nvPr/>
        </p:nvCxnSpPr>
        <p:spPr>
          <a:xfrm flipH="1" flipV="1">
            <a:off x="2515957" y="1825128"/>
            <a:ext cx="4434810" cy="1080051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9DFAE3-6AE0-4537-A59F-CA32C8553915}"/>
              </a:ext>
            </a:extLst>
          </p:cNvPr>
          <p:cNvSpPr txBox="1"/>
          <p:nvPr/>
        </p:nvSpPr>
        <p:spPr>
          <a:xfrm>
            <a:off x="2588844" y="2355917"/>
            <a:ext cx="1122654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CAPABILITY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E1F6C-6B4E-42AC-92BE-A5A32A3ABA15}"/>
              </a:ext>
            </a:extLst>
          </p:cNvPr>
          <p:cNvSpPr txBox="1"/>
          <p:nvPr/>
        </p:nvSpPr>
        <p:spPr>
          <a:xfrm>
            <a:off x="897069" y="278293"/>
            <a:ext cx="13778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Other Insights?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7BF8AD-76F7-48C4-9B82-F513381168A3}"/>
              </a:ext>
            </a:extLst>
          </p:cNvPr>
          <p:cNvCxnSpPr>
            <a:cxnSpLocks/>
          </p:cNvCxnSpPr>
          <p:nvPr/>
        </p:nvCxnSpPr>
        <p:spPr>
          <a:xfrm flipH="1" flipV="1">
            <a:off x="2994991" y="1477618"/>
            <a:ext cx="3379305" cy="282933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3830E1-AD1E-469C-9F7A-2C87AE710FBB}"/>
              </a:ext>
            </a:extLst>
          </p:cNvPr>
          <p:cNvSpPr txBox="1"/>
          <p:nvPr/>
        </p:nvSpPr>
        <p:spPr>
          <a:xfrm>
            <a:off x="4572000" y="3090320"/>
            <a:ext cx="1203754" cy="253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INTEGRITY/TRUST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996FF-1C22-4993-8CA8-37E1FE5FD92C}"/>
              </a:ext>
            </a:extLst>
          </p:cNvPr>
          <p:cNvSpPr txBox="1"/>
          <p:nvPr/>
        </p:nvSpPr>
        <p:spPr>
          <a:xfrm>
            <a:off x="1037027" y="4367624"/>
            <a:ext cx="224385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Correlated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17990-9CED-44C8-81CE-3BFAB45AB007}"/>
              </a:ext>
            </a:extLst>
          </p:cNvPr>
          <p:cNvSpPr/>
          <p:nvPr/>
        </p:nvSpPr>
        <p:spPr>
          <a:xfrm rot="1231387">
            <a:off x="2133879" y="1472908"/>
            <a:ext cx="5230861" cy="23653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0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31D1-5BBD-40CC-888F-7E29CA9DB8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0627" y="79375"/>
            <a:ext cx="6559826" cy="993775"/>
          </a:xfrm>
        </p:spPr>
        <p:txBody>
          <a:bodyPr/>
          <a:lstStyle/>
          <a:p>
            <a:r>
              <a:rPr lang="en-AU" sz="3200" dirty="0"/>
              <a:t>MDS Analysis RECAP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69BA29-0B97-48F8-AD7E-D74F41B60E81}"/>
              </a:ext>
            </a:extLst>
          </p:cNvPr>
          <p:cNvSpPr/>
          <p:nvPr/>
        </p:nvSpPr>
        <p:spPr>
          <a:xfrm>
            <a:off x="1132765" y="986700"/>
            <a:ext cx="7581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AU" sz="2000" dirty="0"/>
              <a:t>Identify competitor sets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2000" dirty="0"/>
              <a:t>Identify related attributes, as perceived by consumers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2000" dirty="0"/>
              <a:t>Identify OWNED and SHARED attributes </a:t>
            </a:r>
          </a:p>
          <a:p>
            <a:pPr lvl="1"/>
            <a:r>
              <a:rPr lang="en-AU" sz="2000" dirty="0"/>
              <a:t>= overall positioning </a:t>
            </a:r>
            <a:r>
              <a:rPr lang="en-AU" sz="2000" dirty="0">
                <a:sym typeface="Wingdings" panose="05000000000000000000" pitchFamily="2" charset="2"/>
              </a:rPr>
              <a:t></a:t>
            </a:r>
            <a:r>
              <a:rPr lang="en-AU" sz="2000" dirty="0"/>
              <a:t> points-of-parity and points-of-difference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2000" dirty="0"/>
              <a:t>  Identify dimensions and label/describe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521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31D1-5BBD-40CC-888F-7E29CA9DB8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0627" y="79375"/>
            <a:ext cx="6559826" cy="993775"/>
          </a:xfrm>
        </p:spPr>
        <p:txBody>
          <a:bodyPr/>
          <a:lstStyle/>
          <a:p>
            <a:r>
              <a:rPr lang="en-AU" sz="3200" dirty="0"/>
              <a:t>MDS Analysis RECAP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69BA29-0B97-48F8-AD7E-D74F41B60E81}"/>
              </a:ext>
            </a:extLst>
          </p:cNvPr>
          <p:cNvSpPr/>
          <p:nvPr/>
        </p:nvSpPr>
        <p:spPr>
          <a:xfrm>
            <a:off x="1132765" y="986700"/>
            <a:ext cx="75813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Identify competitor sets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Identify related attributes, as perceived by consumers</a:t>
            </a:r>
          </a:p>
          <a:p>
            <a:pPr marL="385763" indent="-385763">
              <a:buFont typeface="+mj-lt"/>
              <a:buAutoNum type="arabicPeriod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Identify OWNED and SHARED attributes </a:t>
            </a:r>
          </a:p>
          <a:p>
            <a:pPr lvl="1"/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= overall positioning 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 points-of-parity and points-of-difference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Identify dimensions and label/describe</a:t>
            </a:r>
          </a:p>
          <a:p>
            <a:pPr marL="257175" indent="-257175">
              <a:buFont typeface="+mj-lt"/>
              <a:buAutoNum type="arabicPeriod"/>
            </a:pPr>
            <a:r>
              <a:rPr lang="en-AU" sz="2000" dirty="0"/>
              <a:t>Look for other insights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Correlated dimensions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Incongruent attributes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Appropriate attribute selection</a:t>
            </a:r>
          </a:p>
          <a:p>
            <a:endParaRPr lang="en-AU" sz="2000" dirty="0"/>
          </a:p>
          <a:p>
            <a:r>
              <a:rPr lang="en-AU" sz="2000" dirty="0"/>
              <a:t>IMPORTANT: Compare back to the data to confirm your analysis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729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31D1-5BBD-40CC-888F-7E29CA9DB8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0627" y="79375"/>
            <a:ext cx="6559826" cy="993775"/>
          </a:xfrm>
        </p:spPr>
        <p:txBody>
          <a:bodyPr/>
          <a:lstStyle/>
          <a:p>
            <a:r>
              <a:rPr lang="en-AU" sz="3200" dirty="0"/>
              <a:t>Quick Note: MDS vs Cluster Analysis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69BA29-0B97-48F8-AD7E-D74F41B60E81}"/>
              </a:ext>
            </a:extLst>
          </p:cNvPr>
          <p:cNvSpPr/>
          <p:nvPr/>
        </p:nvSpPr>
        <p:spPr>
          <a:xfrm>
            <a:off x="1071350" y="986700"/>
            <a:ext cx="7581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MDS maps rely on </a:t>
            </a:r>
            <a:r>
              <a:rPr lang="en-AU" sz="2400" u="sng" dirty="0"/>
              <a:t>related</a:t>
            </a:r>
            <a:r>
              <a:rPr lang="en-AU" sz="2400" dirty="0"/>
              <a:t>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Brands vs brands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Brands vs attributes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Attributes vs attributes</a:t>
            </a:r>
          </a:p>
        </p:txBody>
      </p:sp>
    </p:spTree>
    <p:extLst>
      <p:ext uri="{BB962C8B-B14F-4D97-AF65-F5344CB8AC3E}">
        <p14:creationId xmlns:p14="http://schemas.microsoft.com/office/powerpoint/2010/main" val="193939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31D1-5BBD-40CC-888F-7E29CA9DB8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0627" y="79375"/>
            <a:ext cx="6559826" cy="993775"/>
          </a:xfrm>
        </p:spPr>
        <p:txBody>
          <a:bodyPr/>
          <a:lstStyle/>
          <a:p>
            <a:r>
              <a:rPr lang="en-AU" sz="3200" dirty="0"/>
              <a:t>Quick Note: MDS vs Cluster Analysis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69BA29-0B97-48F8-AD7E-D74F41B60E81}"/>
              </a:ext>
            </a:extLst>
          </p:cNvPr>
          <p:cNvSpPr/>
          <p:nvPr/>
        </p:nvSpPr>
        <p:spPr>
          <a:xfrm>
            <a:off x="1071350" y="986700"/>
            <a:ext cx="75813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MDS maps rely on </a:t>
            </a:r>
            <a:r>
              <a:rPr lang="en-AU" sz="2400" u="sng" dirty="0">
                <a:solidFill>
                  <a:schemeClr val="bg1">
                    <a:lumMod val="50000"/>
                  </a:schemeClr>
                </a:solidFill>
              </a:rPr>
              <a:t>related</a:t>
            </a: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Brands vs brands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Brands vs attributes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Attributes vs attributes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If you are looking to classify or summarise a market: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Segments, key customers, key players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Then MDS is probably not the tool, you are looking for clusters/segments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So check out… </a:t>
            </a:r>
            <a:r>
              <a:rPr lang="en-AU" sz="2400" dirty="0">
                <a:hlinkClick r:id="rId3"/>
              </a:rPr>
              <a:t>www.clusteranalysis4marketing.com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031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6FBBB-5134-4B8E-A9A7-2A9F31DA9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480" y="2103623"/>
            <a:ext cx="4751053" cy="1976599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2B1E4F0-DE18-4E52-9614-F9D3C8D0BCC3}"/>
              </a:ext>
            </a:extLst>
          </p:cNvPr>
          <p:cNvSpPr txBox="1">
            <a:spLocks/>
          </p:cNvSpPr>
          <p:nvPr/>
        </p:nvSpPr>
        <p:spPr>
          <a:xfrm>
            <a:off x="4039481" y="2042233"/>
            <a:ext cx="4108840" cy="2037989"/>
          </a:xfr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200" dirty="0">
                <a:solidFill>
                  <a:schemeClr val="bg1"/>
                </a:solidFill>
                <a:latin typeface="Museo Sans 500" panose="02000000000000000000" pitchFamily="50" charset="0"/>
              </a:rPr>
              <a:t>Understanding </a:t>
            </a:r>
            <a:r>
              <a:rPr lang="en-AU" sz="3200" b="1" dirty="0">
                <a:solidFill>
                  <a:schemeClr val="bg1"/>
                </a:solidFill>
                <a:latin typeface="Museo Sans 500" panose="02000000000000000000" pitchFamily="50" charset="0"/>
              </a:rPr>
              <a:t>MDS</a:t>
            </a:r>
            <a:r>
              <a:rPr lang="en-AU" sz="3200" dirty="0">
                <a:solidFill>
                  <a:schemeClr val="bg1"/>
                </a:solidFill>
                <a:latin typeface="Museo Sans 500" panose="02000000000000000000" pitchFamily="50" charset="0"/>
              </a:rPr>
              <a:t> Perceptual Maps</a:t>
            </a:r>
          </a:p>
          <a:p>
            <a:pPr algn="l"/>
            <a:endParaRPr lang="en-AU" sz="3200" dirty="0">
              <a:solidFill>
                <a:schemeClr val="bg1"/>
              </a:solidFill>
              <a:latin typeface="Museo Sans 500" panose="02000000000000000000" pitchFamily="50" charset="0"/>
            </a:endParaRPr>
          </a:p>
          <a:p>
            <a:pPr algn="l"/>
            <a:r>
              <a:rPr lang="en-AU" sz="3200" dirty="0">
                <a:solidFill>
                  <a:schemeClr val="bg1"/>
                </a:solidFill>
                <a:latin typeface="Museo Sans 500" panose="02000000000000000000" pitchFamily="50" charset="0"/>
              </a:rPr>
              <a:t>Presented by</a:t>
            </a:r>
          </a:p>
          <a:p>
            <a:pPr algn="l"/>
            <a:r>
              <a:rPr lang="en-AU" sz="3200" dirty="0">
                <a:solidFill>
                  <a:schemeClr val="bg1"/>
                </a:solidFill>
                <a:latin typeface="Museo Sans 500" panose="02000000000000000000" pitchFamily="50" charset="0"/>
              </a:rPr>
              <a:t>Geoff </a:t>
            </a:r>
            <a:r>
              <a:rPr lang="en-AU" sz="3200" dirty="0" err="1">
                <a:solidFill>
                  <a:schemeClr val="bg1"/>
                </a:solidFill>
                <a:latin typeface="Museo Sans 500" panose="02000000000000000000" pitchFamily="50" charset="0"/>
              </a:rPr>
              <a:t>Fripp</a:t>
            </a:r>
            <a:endParaRPr lang="en-AU" sz="3200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3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9EFB21-5EFC-42F3-A9C5-C7ADE092B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8" y="278296"/>
            <a:ext cx="7795791" cy="4865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061FC-4746-4401-9049-4C0E750E1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03" y="1021382"/>
            <a:ext cx="1714805" cy="320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EA3720-0CF4-48A8-B896-CC06A8107979}"/>
              </a:ext>
            </a:extLst>
          </p:cNvPr>
          <p:cNvCxnSpPr>
            <a:cxnSpLocks/>
          </p:cNvCxnSpPr>
          <p:nvPr/>
        </p:nvCxnSpPr>
        <p:spPr>
          <a:xfrm flipH="1">
            <a:off x="1951717" y="3642920"/>
            <a:ext cx="4718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2131BF-8EE3-47FD-8C25-640C956C0B22}"/>
              </a:ext>
            </a:extLst>
          </p:cNvPr>
          <p:cNvCxnSpPr>
            <a:cxnSpLocks/>
          </p:cNvCxnSpPr>
          <p:nvPr/>
        </p:nvCxnSpPr>
        <p:spPr>
          <a:xfrm flipH="1">
            <a:off x="1951717" y="4185058"/>
            <a:ext cx="4718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724BBBD-E2DC-48BE-8480-66F39988FA0C}"/>
              </a:ext>
            </a:extLst>
          </p:cNvPr>
          <p:cNvSpPr/>
          <p:nvPr/>
        </p:nvSpPr>
        <p:spPr>
          <a:xfrm>
            <a:off x="6499371" y="2793534"/>
            <a:ext cx="1252057" cy="534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DEB10-746A-4F21-90D1-C22420F13DF9}"/>
              </a:ext>
            </a:extLst>
          </p:cNvPr>
          <p:cNvSpPr txBox="1"/>
          <p:nvPr/>
        </p:nvSpPr>
        <p:spPr>
          <a:xfrm>
            <a:off x="897068" y="260500"/>
            <a:ext cx="17148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AU" dirty="0"/>
              <a:t>Can simplify a cluttered map</a:t>
            </a:r>
          </a:p>
        </p:txBody>
      </p:sp>
    </p:spTree>
    <p:extLst>
      <p:ext uri="{BB962C8B-B14F-4D97-AF65-F5344CB8AC3E}">
        <p14:creationId xmlns:p14="http://schemas.microsoft.com/office/powerpoint/2010/main" val="21455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F0788C-68CC-4A81-8046-AAA04C38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8" y="278296"/>
            <a:ext cx="7795792" cy="486520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24BBBD-E2DC-48BE-8480-66F39988FA0C}"/>
              </a:ext>
            </a:extLst>
          </p:cNvPr>
          <p:cNvSpPr/>
          <p:nvPr/>
        </p:nvSpPr>
        <p:spPr>
          <a:xfrm>
            <a:off x="6499371" y="2793534"/>
            <a:ext cx="1252057" cy="534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19633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DFF5820-5D65-4A3B-A3EA-CBEB9FA45EE1}"/>
              </a:ext>
            </a:extLst>
          </p:cNvPr>
          <p:cNvGrpSpPr/>
          <p:nvPr/>
        </p:nvGrpSpPr>
        <p:grpSpPr>
          <a:xfrm>
            <a:off x="897069" y="278295"/>
            <a:ext cx="7795792" cy="4865203"/>
            <a:chOff x="2338040" y="1359016"/>
            <a:chExt cx="10988961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352506-597E-4978-9F16-E4448B080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041" y="1359016"/>
              <a:ext cx="10988960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E30947-9552-43E4-A3A9-8B94935E2BCF}"/>
                </a:ext>
              </a:extLst>
            </p:cNvPr>
            <p:cNvSpPr txBox="1"/>
            <p:nvPr/>
          </p:nvSpPr>
          <p:spPr>
            <a:xfrm>
              <a:off x="2338040" y="1359016"/>
              <a:ext cx="2462423" cy="779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r>
                <a:rPr lang="en-AU" dirty="0"/>
                <a:t>Identify competitor 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86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DFF5820-5D65-4A3B-A3EA-CBEB9FA45EE1}"/>
              </a:ext>
            </a:extLst>
          </p:cNvPr>
          <p:cNvGrpSpPr/>
          <p:nvPr/>
        </p:nvGrpSpPr>
        <p:grpSpPr>
          <a:xfrm>
            <a:off x="897069" y="278295"/>
            <a:ext cx="7795792" cy="4865203"/>
            <a:chOff x="2338040" y="1359016"/>
            <a:chExt cx="10988961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21D449-DDA0-42B3-A767-9AE4F7B20A69}"/>
                </a:ext>
              </a:extLst>
            </p:cNvPr>
            <p:cNvGrpSpPr/>
            <p:nvPr/>
          </p:nvGrpSpPr>
          <p:grpSpPr>
            <a:xfrm>
              <a:off x="2338041" y="1359016"/>
              <a:ext cx="10988960" cy="6858000"/>
              <a:chOff x="601520" y="0"/>
              <a:chExt cx="10988960" cy="68580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1352506-597E-4978-9F16-E4448B080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520" y="0"/>
                <a:ext cx="10988960" cy="6858000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8BC0C77-0A7C-48AF-9475-37FFFEB4CF64}"/>
                  </a:ext>
                </a:extLst>
              </p:cNvPr>
              <p:cNvSpPr/>
              <p:nvPr/>
            </p:nvSpPr>
            <p:spPr>
              <a:xfrm rot="323117">
                <a:off x="2831128" y="2529007"/>
                <a:ext cx="724089" cy="47086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485559-5DF7-4ADE-98FE-5CF7E9019370}"/>
                  </a:ext>
                </a:extLst>
              </p:cNvPr>
              <p:cNvSpPr/>
              <p:nvPr/>
            </p:nvSpPr>
            <p:spPr>
              <a:xfrm rot="323117">
                <a:off x="4924108" y="4331850"/>
                <a:ext cx="2059319" cy="118922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8AF397-91D4-4589-8B7F-6A1931C13B60}"/>
                  </a:ext>
                </a:extLst>
              </p:cNvPr>
              <p:cNvSpPr/>
              <p:nvPr/>
            </p:nvSpPr>
            <p:spPr>
              <a:xfrm rot="323117">
                <a:off x="6631452" y="3000568"/>
                <a:ext cx="2059319" cy="60553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D3D7FD5-2DA9-49D6-AC49-D6BB99262459}"/>
                  </a:ext>
                </a:extLst>
              </p:cNvPr>
              <p:cNvSpPr/>
              <p:nvPr/>
            </p:nvSpPr>
            <p:spPr>
              <a:xfrm rot="323117">
                <a:off x="8950540" y="5073718"/>
                <a:ext cx="724089" cy="47086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E30947-9552-43E4-A3A9-8B94935E2BCF}"/>
                </a:ext>
              </a:extLst>
            </p:cNvPr>
            <p:cNvSpPr txBox="1"/>
            <p:nvPr/>
          </p:nvSpPr>
          <p:spPr>
            <a:xfrm>
              <a:off x="2338040" y="1359016"/>
              <a:ext cx="2462423" cy="779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r>
                <a:rPr lang="en-AU" dirty="0"/>
                <a:t>Identify competitor 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7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C7EAF-3D1A-4B0B-ABAD-AB71595ABA2A}"/>
              </a:ext>
            </a:extLst>
          </p:cNvPr>
          <p:cNvGrpSpPr/>
          <p:nvPr/>
        </p:nvGrpSpPr>
        <p:grpSpPr>
          <a:xfrm>
            <a:off x="897068" y="278294"/>
            <a:ext cx="7802191" cy="4864979"/>
            <a:chOff x="2331692" y="1359016"/>
            <a:chExt cx="10988960" cy="6858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E246A14-CDAD-48EA-8137-6893A8F6D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1692" y="1359016"/>
              <a:ext cx="10988960" cy="6858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CCCF9D-E08C-4DD2-8B23-3E8697F15A2A}"/>
                </a:ext>
              </a:extLst>
            </p:cNvPr>
            <p:cNvSpPr txBox="1"/>
            <p:nvPr/>
          </p:nvSpPr>
          <p:spPr>
            <a:xfrm>
              <a:off x="2338041" y="1359016"/>
              <a:ext cx="3536408" cy="824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/>
              </a:lvl1pPr>
            </a:lstStyle>
            <a:p>
              <a:r>
                <a:rPr lang="en-AU" dirty="0"/>
                <a:t>Identify related attributes, as perceived by consumers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5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AAD1EE-2F37-4692-8505-EABE0429C3F7}"/>
              </a:ext>
            </a:extLst>
          </p:cNvPr>
          <p:cNvGrpSpPr/>
          <p:nvPr/>
        </p:nvGrpSpPr>
        <p:grpSpPr>
          <a:xfrm>
            <a:off x="897068" y="278294"/>
            <a:ext cx="7802191" cy="4864979"/>
            <a:chOff x="596897" y="8780"/>
            <a:chExt cx="10988960" cy="6858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4C7EAF-3D1A-4B0B-ABAD-AB71595ABA2A}"/>
                </a:ext>
              </a:extLst>
            </p:cNvPr>
            <p:cNvGrpSpPr/>
            <p:nvPr/>
          </p:nvGrpSpPr>
          <p:grpSpPr>
            <a:xfrm>
              <a:off x="596897" y="8780"/>
              <a:ext cx="10988960" cy="6858000"/>
              <a:chOff x="2331692" y="1359016"/>
              <a:chExt cx="10988960" cy="6858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595921E-E69C-42D6-A7E5-221CCE717900}"/>
                  </a:ext>
                </a:extLst>
              </p:cNvPr>
              <p:cNvGrpSpPr/>
              <p:nvPr/>
            </p:nvGrpSpPr>
            <p:grpSpPr>
              <a:xfrm>
                <a:off x="2331692" y="1359016"/>
                <a:ext cx="10988960" cy="6858000"/>
                <a:chOff x="595171" y="0"/>
                <a:chExt cx="10988960" cy="685800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9E246A14-CDAD-48EA-8137-6893A8F6D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171" y="0"/>
                  <a:ext cx="10988960" cy="6858000"/>
                </a:xfrm>
                <a:prstGeom prst="rect">
                  <a:avLst/>
                </a:prstGeom>
              </p:spPr>
            </p:pic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2A47AE8-CCD5-4CDF-A9B3-8B498FE603FA}"/>
                    </a:ext>
                  </a:extLst>
                </p:cNvPr>
                <p:cNvSpPr/>
                <p:nvPr/>
              </p:nvSpPr>
              <p:spPr>
                <a:xfrm rot="20866339">
                  <a:off x="4617507" y="2127801"/>
                  <a:ext cx="2944288" cy="727365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4C03500-C515-424D-9324-41A565E95B06}"/>
                    </a:ext>
                  </a:extLst>
                </p:cNvPr>
                <p:cNvSpPr/>
                <p:nvPr/>
              </p:nvSpPr>
              <p:spPr>
                <a:xfrm rot="20398396">
                  <a:off x="1245202" y="935628"/>
                  <a:ext cx="3272309" cy="208508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FCCCF9D-E08C-4DD2-8B23-3E8697F15A2A}"/>
                  </a:ext>
                </a:extLst>
              </p:cNvPr>
              <p:cNvSpPr txBox="1"/>
              <p:nvPr/>
            </p:nvSpPr>
            <p:spPr>
              <a:xfrm>
                <a:off x="2338041" y="1359016"/>
                <a:ext cx="3536408" cy="8243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600" b="1"/>
                </a:lvl1pPr>
              </a:lstStyle>
              <a:p>
                <a:r>
                  <a:rPr lang="en-AU" dirty="0"/>
                  <a:t>Identify related attributes, as perceived by consumers</a:t>
                </a: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B16E17-2A5D-43F1-A7A5-6A1E4D7B2AF9}"/>
                </a:ext>
              </a:extLst>
            </p:cNvPr>
            <p:cNvSpPr/>
            <p:nvPr/>
          </p:nvSpPr>
          <p:spPr>
            <a:xfrm rot="909313">
              <a:off x="7628450" y="3773925"/>
              <a:ext cx="3624621" cy="9976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23814A-2EC3-4010-B4FE-C044A23A1AD5}"/>
                </a:ext>
              </a:extLst>
            </p:cNvPr>
            <p:cNvSpPr/>
            <p:nvPr/>
          </p:nvSpPr>
          <p:spPr>
            <a:xfrm rot="19291754">
              <a:off x="7610878" y="5151291"/>
              <a:ext cx="2187644" cy="11600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4FE95CCE-C7E8-466F-95F1-82CED3C9AEBD}"/>
              </a:ext>
            </a:extLst>
          </p:cNvPr>
          <p:cNvSpPr/>
          <p:nvPr/>
        </p:nvSpPr>
        <p:spPr>
          <a:xfrm rot="20333251">
            <a:off x="6642889" y="1435750"/>
            <a:ext cx="863898" cy="521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41223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73762</TotalTime>
  <Words>973</Words>
  <Application>Microsoft Office PowerPoint</Application>
  <PresentationFormat>On-screen Show (16:9)</PresentationFormat>
  <Paragraphs>177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Museo Sans 500</vt:lpstr>
      <vt:lpstr>1_Office Theme</vt:lpstr>
      <vt:lpstr>Using the MDS Template with the Sonites data</vt:lpstr>
      <vt:lpstr>PowerPoint Presentation</vt:lpstr>
      <vt:lpstr>Map Variations?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for More Insights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MDS Analysis RECAP</vt:lpstr>
      <vt:lpstr>MDS Analysis RECAP</vt:lpstr>
      <vt:lpstr>Quick Note: MDS vs Cluster Analysis</vt:lpstr>
      <vt:lpstr>Quick Note: MDS vs Cluster Analysis</vt:lpstr>
      <vt:lpstr>PowerPoint Presentation</vt:lpstr>
      <vt:lpstr>PowerPoint Presentation</vt:lpstr>
    </vt:vector>
  </TitlesOfParts>
  <Company>Centaur Media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Webb</dc:creator>
  <cp:lastModifiedBy>Therese Turner</cp:lastModifiedBy>
  <cp:revision>877</cp:revision>
  <dcterms:created xsi:type="dcterms:W3CDTF">2016-07-19T10:40:06Z</dcterms:created>
  <dcterms:modified xsi:type="dcterms:W3CDTF">2020-06-01T08:10:59Z</dcterms:modified>
</cp:coreProperties>
</file>